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3"/>
  </p:notesMasterIdLst>
  <p:handoutMasterIdLst>
    <p:handoutMasterId r:id="rId74"/>
  </p:handoutMasterIdLst>
  <p:sldIdLst>
    <p:sldId id="4618" r:id="rId2"/>
    <p:sldId id="256" r:id="rId3"/>
    <p:sldId id="270" r:id="rId4"/>
    <p:sldId id="273" r:id="rId5"/>
    <p:sldId id="4602" r:id="rId6"/>
    <p:sldId id="4608" r:id="rId7"/>
    <p:sldId id="4601" r:id="rId8"/>
    <p:sldId id="274" r:id="rId9"/>
    <p:sldId id="319" r:id="rId10"/>
    <p:sldId id="316" r:id="rId11"/>
    <p:sldId id="322" r:id="rId12"/>
    <p:sldId id="4612" r:id="rId13"/>
    <p:sldId id="4611" r:id="rId14"/>
    <p:sldId id="4617" r:id="rId15"/>
    <p:sldId id="318" r:id="rId16"/>
    <p:sldId id="323" r:id="rId17"/>
    <p:sldId id="317" r:id="rId18"/>
    <p:sldId id="503" r:id="rId19"/>
    <p:sldId id="275" r:id="rId20"/>
    <p:sldId id="310" r:id="rId21"/>
    <p:sldId id="257" r:id="rId22"/>
    <p:sldId id="313" r:id="rId23"/>
    <p:sldId id="326" r:id="rId24"/>
    <p:sldId id="284" r:id="rId25"/>
    <p:sldId id="4609" r:id="rId26"/>
    <p:sldId id="279" r:id="rId27"/>
    <p:sldId id="259" r:id="rId28"/>
    <p:sldId id="277" r:id="rId29"/>
    <p:sldId id="4606" r:id="rId30"/>
    <p:sldId id="299" r:id="rId31"/>
    <p:sldId id="289" r:id="rId32"/>
    <p:sldId id="4605" r:id="rId33"/>
    <p:sldId id="307" r:id="rId34"/>
    <p:sldId id="288" r:id="rId35"/>
    <p:sldId id="281" r:id="rId36"/>
    <p:sldId id="280" r:id="rId37"/>
    <p:sldId id="293" r:id="rId38"/>
    <p:sldId id="294" r:id="rId39"/>
    <p:sldId id="260" r:id="rId40"/>
    <p:sldId id="261" r:id="rId41"/>
    <p:sldId id="282" r:id="rId42"/>
    <p:sldId id="283" r:id="rId43"/>
    <p:sldId id="286" r:id="rId44"/>
    <p:sldId id="262" r:id="rId45"/>
    <p:sldId id="4610" r:id="rId46"/>
    <p:sldId id="263" r:id="rId47"/>
    <p:sldId id="264" r:id="rId48"/>
    <p:sldId id="309" r:id="rId49"/>
    <p:sldId id="265" r:id="rId50"/>
    <p:sldId id="266" r:id="rId51"/>
    <p:sldId id="271" r:id="rId52"/>
    <p:sldId id="285" r:id="rId53"/>
    <p:sldId id="272" r:id="rId54"/>
    <p:sldId id="287" r:id="rId55"/>
    <p:sldId id="290" r:id="rId56"/>
    <p:sldId id="314" r:id="rId57"/>
    <p:sldId id="315" r:id="rId58"/>
    <p:sldId id="296" r:id="rId59"/>
    <p:sldId id="298" r:id="rId60"/>
    <p:sldId id="297" r:id="rId61"/>
    <p:sldId id="300" r:id="rId62"/>
    <p:sldId id="301" r:id="rId63"/>
    <p:sldId id="4604" r:id="rId64"/>
    <p:sldId id="302" r:id="rId65"/>
    <p:sldId id="311" r:id="rId66"/>
    <p:sldId id="4607" r:id="rId67"/>
    <p:sldId id="4614" r:id="rId68"/>
    <p:sldId id="4616" r:id="rId69"/>
    <p:sldId id="291" r:id="rId70"/>
    <p:sldId id="292" r:id="rId71"/>
    <p:sldId id="4600" r:id="rId72"/>
  </p:sldIdLst>
  <p:sldSz cx="9144000" cy="6858000" type="screen4x3"/>
  <p:notesSz cx="6854825" cy="96139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細明體" panose="02020509000000000000" pitchFamily="49" charset="-120"/>
        <a:ea typeface="細明體" panose="02020509000000000000" pitchFamily="49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0128"/>
    <a:srgbClr val="60C900"/>
    <a:srgbClr val="3A07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9540" autoAdjust="0"/>
    <p:restoredTop sz="86448" autoAdjust="0"/>
  </p:normalViewPr>
  <p:slideViewPr>
    <p:cSldViewPr>
      <p:cViewPr varScale="1">
        <p:scale>
          <a:sx n="85" d="100"/>
          <a:sy n="85" d="100"/>
        </p:scale>
        <p:origin x="1202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3226" y="55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52.xml"/><Relationship Id="rId2" Type="http://schemas.openxmlformats.org/officeDocument/2006/relationships/slide" Target="slides/slide51.xml"/><Relationship Id="rId1" Type="http://schemas.openxmlformats.org/officeDocument/2006/relationships/slide" Target="slides/slide1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8AAF4D2-7C44-46AE-858F-3A74A81F735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525"/>
            <a:ext cx="297021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61" tIns="0" rIns="18861" bIns="0" numCol="1" anchor="t" anchorCtr="0" compatLnSpc="1">
            <a:prstTxWarp prst="textNoShape">
              <a:avLst/>
            </a:prstTxWarp>
          </a:bodyPr>
          <a:lstStyle>
            <a:lvl1pPr defTabSz="904875">
              <a:defRPr sz="1000" i="1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958C8D10-F43F-4150-B46D-E68CA5A9B4F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9525"/>
            <a:ext cx="297021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61" tIns="0" rIns="18861" bIns="0" numCol="1" anchor="t" anchorCtr="0" compatLnSpc="1">
            <a:prstTxWarp prst="textNoShape">
              <a:avLst/>
            </a:prstTxWarp>
          </a:bodyPr>
          <a:lstStyle>
            <a:lvl1pPr algn="r" defTabSz="904875">
              <a:defRPr sz="1000" i="1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F8952DA1-442E-41B3-8F51-6541B4DD006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53525"/>
            <a:ext cx="297021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61" tIns="0" rIns="18861" bIns="0" numCol="1" anchor="b" anchorCtr="0" compatLnSpc="1">
            <a:prstTxWarp prst="textNoShape">
              <a:avLst/>
            </a:prstTxWarp>
          </a:bodyPr>
          <a:lstStyle>
            <a:lvl1pPr defTabSz="904875">
              <a:defRPr sz="1000" i="1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4C9909C7-FF68-49C9-9FD9-D643B9E76F3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9153525"/>
            <a:ext cx="297021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861" tIns="0" rIns="18861" bIns="0" numCol="1" anchor="b" anchorCtr="0" compatLnSpc="1">
            <a:prstTxWarp prst="textNoShape">
              <a:avLst/>
            </a:prstTxWarp>
          </a:bodyPr>
          <a:lstStyle>
            <a:lvl1pPr algn="r" defTabSz="904875">
              <a:defRPr sz="1000" i="1"/>
            </a:lvl1pPr>
          </a:lstStyle>
          <a:p>
            <a:pPr>
              <a:defRPr/>
            </a:pPr>
            <a:fld id="{5968FEE5-0C71-4CB7-870F-7476444CAEE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82950" name="Rectangle 6">
            <a:extLst>
              <a:ext uri="{FF2B5EF4-FFF2-40B4-BE49-F238E27FC236}">
                <a16:creationId xmlns:a16="http://schemas.microsoft.com/office/drawing/2014/main" id="{3A1115C9-4C8A-446A-9865-70C0CA8E22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9013" y="9217025"/>
            <a:ext cx="717550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163" tIns="45582" rIns="91163" bIns="45582" anchor="ctr">
            <a:spAutoFit/>
          </a:bodyPr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pPr algn="r">
              <a:defRPr/>
            </a:pPr>
            <a:fld id="{674E9E50-2837-486D-82BC-C3CFEEE2E965}" type="slidenum">
              <a:rPr lang="en-US" altLang="zh-TW" sz="1400" smtClean="0"/>
              <a:pPr algn="r">
                <a:defRPr/>
              </a:pPr>
              <a:t>‹#›</a:t>
            </a:fld>
            <a:endParaRPr lang="en-US" altLang="zh-TW" sz="140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7664A899-61E0-48F2-BD2B-996CEAF6D50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5" tIns="45267" rIns="90535" bIns="45267" numCol="1" anchor="t" anchorCtr="0" compatLnSpc="1">
            <a:prstTxWarp prst="textNoShape">
              <a:avLst/>
            </a:prstTxWarp>
          </a:bodyPr>
          <a:lstStyle>
            <a:lvl1pPr defTabSz="90487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C6D7605-A5E1-4FC2-844E-67B56B10E28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021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5" tIns="45267" rIns="90535" bIns="45267" numCol="1" anchor="t" anchorCtr="0" compatLnSpc="1">
            <a:prstTxWarp prst="textNoShape">
              <a:avLst/>
            </a:prstTxWarp>
          </a:bodyPr>
          <a:lstStyle>
            <a:lvl1pPr algn="r" defTabSz="90487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98028574-C0EF-4182-B031-569A73A68D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0288" y="749300"/>
            <a:ext cx="4795837" cy="3597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3A6C9127-96F5-41AB-A874-18E08E40EFF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572000"/>
            <a:ext cx="5026025" cy="434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5" tIns="45267" rIns="90535" bIns="452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33798" name="Rectangle 6">
            <a:extLst>
              <a:ext uri="{FF2B5EF4-FFF2-40B4-BE49-F238E27FC236}">
                <a16:creationId xmlns:a16="http://schemas.microsoft.com/office/drawing/2014/main" id="{430B779B-D8E5-48A1-92C5-F1024FC5ED4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44000"/>
            <a:ext cx="2970213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5" tIns="45267" rIns="90535" bIns="45267" numCol="1" anchor="b" anchorCtr="0" compatLnSpc="1">
            <a:prstTxWarp prst="textNoShape">
              <a:avLst/>
            </a:prstTxWarp>
          </a:bodyPr>
          <a:lstStyle>
            <a:lvl1pPr defTabSz="904875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3799" name="Rectangle 7">
            <a:extLst>
              <a:ext uri="{FF2B5EF4-FFF2-40B4-BE49-F238E27FC236}">
                <a16:creationId xmlns:a16="http://schemas.microsoft.com/office/drawing/2014/main" id="{E659F269-59B8-4B47-B216-E6A7816EA4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144000"/>
            <a:ext cx="2970212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535" tIns="45267" rIns="90535" bIns="45267" numCol="1" anchor="b" anchorCtr="0" compatLnSpc="1">
            <a:prstTxWarp prst="textNoShape">
              <a:avLst/>
            </a:prstTxWarp>
          </a:bodyPr>
          <a:lstStyle>
            <a:lvl1pPr algn="r" defTabSz="904875">
              <a:defRPr sz="1200"/>
            </a:lvl1pPr>
          </a:lstStyle>
          <a:p>
            <a:pPr>
              <a:defRPr/>
            </a:pPr>
            <a:fld id="{6A8AC7EE-34EB-471A-9E02-E50EC693E78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細明體" pitchFamily="49" charset="-120"/>
        <a:ea typeface="細明體" pitchFamily="49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細明體" pitchFamily="49" charset="-120"/>
        <a:ea typeface="細明體" pitchFamily="49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細明體" pitchFamily="49" charset="-120"/>
        <a:ea typeface="細明體" pitchFamily="49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細明體" pitchFamily="49" charset="-120"/>
        <a:ea typeface="細明體" pitchFamily="49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細明體" pitchFamily="49" charset="-120"/>
        <a:ea typeface="細明體" pitchFamily="49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3BF9107D-1A5C-4031-A19D-DA525BDDD82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CE34A75-8846-4405-BA45-FDDD95891D3A}" type="slidenum">
              <a:rPr lang="en-US" altLang="zh-TW" sz="1200" smtClean="0"/>
              <a:pPr/>
              <a:t>2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BE5AA40A-114A-4632-9C6C-BC6D990054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3559F673-0105-4EA7-BDE3-8913CCB52D00}" type="slidenum">
              <a:rPr lang="en-US" altLang="zh-TW" sz="1200" smtClean="0"/>
              <a:pPr/>
              <a:t>3</a:t>
            </a:fld>
            <a:endParaRPr lang="en-US" altLang="zh-TW" sz="1200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8920565-A441-462C-858C-89E39EF4A83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8B41685E-0BEF-4317-9E7A-D620E7F021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835D6872-43CD-46BB-A98B-6719B83AD4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459A0A8-30AB-49AD-B771-0A7A1F7F4567}" type="slidenum">
              <a:rPr lang="en-US" altLang="zh-TW" sz="1200" smtClean="0"/>
              <a:pPr/>
              <a:t>4</a:t>
            </a:fld>
            <a:endParaRPr lang="en-US" altLang="zh-TW" sz="1200"/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75AC9196-5539-4CBC-B00E-A620638AEA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>
            <a:extLst>
              <a:ext uri="{FF2B5EF4-FFF2-40B4-BE49-F238E27FC236}">
                <a16:creationId xmlns:a16="http://schemas.microsoft.com/office/drawing/2014/main" id="{276A1678-647F-46DF-9DFA-3B711F495C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>
            <a:extLst>
              <a:ext uri="{FF2B5EF4-FFF2-40B4-BE49-F238E27FC236}">
                <a16:creationId xmlns:a16="http://schemas.microsoft.com/office/drawing/2014/main" id="{C733155C-6BAB-4BC5-AFBA-C7CAF1F606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24A9B1C6-744E-417F-99BE-D047F3911485}" type="slidenum">
              <a:rPr lang="en-US" altLang="zh-TW" sz="1200" smtClean="0"/>
              <a:pPr/>
              <a:t>5</a:t>
            </a:fld>
            <a:endParaRPr lang="en-US" altLang="zh-TW" sz="1200"/>
          </a:p>
        </p:txBody>
      </p:sp>
      <p:sp>
        <p:nvSpPr>
          <p:cNvPr id="89091" name="Rectangle 2">
            <a:extLst>
              <a:ext uri="{FF2B5EF4-FFF2-40B4-BE49-F238E27FC236}">
                <a16:creationId xmlns:a16="http://schemas.microsoft.com/office/drawing/2014/main" id="{40C46EC7-6477-41F7-88C8-EDD23CF8A02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>
            <a:extLst>
              <a:ext uri="{FF2B5EF4-FFF2-40B4-BE49-F238E27FC236}">
                <a16:creationId xmlns:a16="http://schemas.microsoft.com/office/drawing/2014/main" id="{4D019790-9FD3-45F5-BA86-0CFE94AC37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>
            <a:extLst>
              <a:ext uri="{FF2B5EF4-FFF2-40B4-BE49-F238E27FC236}">
                <a16:creationId xmlns:a16="http://schemas.microsoft.com/office/drawing/2014/main" id="{835D6872-43CD-46BB-A98B-6719B83AD4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459A0A8-30AB-49AD-B771-0A7A1F7F4567}" type="slidenum">
              <a:rPr lang="en-US" altLang="zh-TW" sz="1200" smtClean="0"/>
              <a:pPr/>
              <a:t>6</a:t>
            </a:fld>
            <a:endParaRPr lang="en-US" altLang="zh-TW" sz="1200"/>
          </a:p>
        </p:txBody>
      </p:sp>
      <p:sp>
        <p:nvSpPr>
          <p:cNvPr id="87043" name="Rectangle 2">
            <a:extLst>
              <a:ext uri="{FF2B5EF4-FFF2-40B4-BE49-F238E27FC236}">
                <a16:creationId xmlns:a16="http://schemas.microsoft.com/office/drawing/2014/main" id="{75AC9196-5539-4CBC-B00E-A620638AEA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>
            <a:extLst>
              <a:ext uri="{FF2B5EF4-FFF2-40B4-BE49-F238E27FC236}">
                <a16:creationId xmlns:a16="http://schemas.microsoft.com/office/drawing/2014/main" id="{276A1678-647F-46DF-9DFA-3B711F495C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05540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>
            <a:extLst>
              <a:ext uri="{FF2B5EF4-FFF2-40B4-BE49-F238E27FC236}">
                <a16:creationId xmlns:a16="http://schemas.microsoft.com/office/drawing/2014/main" id="{EB379D09-32D2-477C-BDB4-9E7E8B68DC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2E27A2B8-EC95-4AB5-81A1-3D839E0F49A5}" type="slidenum">
              <a:rPr lang="en-US" altLang="zh-TW" sz="1200" smtClean="0"/>
              <a:pPr/>
              <a:t>7</a:t>
            </a:fld>
            <a:endParaRPr lang="en-US" altLang="zh-TW" sz="1200"/>
          </a:p>
        </p:txBody>
      </p:sp>
      <p:sp>
        <p:nvSpPr>
          <p:cNvPr id="91139" name="Rectangle 2">
            <a:extLst>
              <a:ext uri="{FF2B5EF4-FFF2-40B4-BE49-F238E27FC236}">
                <a16:creationId xmlns:a16="http://schemas.microsoft.com/office/drawing/2014/main" id="{67AF1C00-BE48-4350-AC45-90D5B0DFA9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>
            <a:extLst>
              <a:ext uri="{FF2B5EF4-FFF2-40B4-BE49-F238E27FC236}">
                <a16:creationId xmlns:a16="http://schemas.microsoft.com/office/drawing/2014/main" id="{80831BB2-8942-41FB-8785-B401FE58D4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>
            <a:extLst>
              <a:ext uri="{FF2B5EF4-FFF2-40B4-BE49-F238E27FC236}">
                <a16:creationId xmlns:a16="http://schemas.microsoft.com/office/drawing/2014/main" id="{28D70913-6B8E-4488-B528-55B32E13ACC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CE076FBB-5D2A-45C6-A066-07E039FFBAC5}" type="slidenum">
              <a:rPr lang="en-US" altLang="zh-TW" sz="1200" smtClean="0"/>
              <a:pPr/>
              <a:t>8</a:t>
            </a:fld>
            <a:endParaRPr lang="en-US" altLang="zh-TW" sz="1200"/>
          </a:p>
        </p:txBody>
      </p:sp>
      <p:sp>
        <p:nvSpPr>
          <p:cNvPr id="93187" name="Rectangle 2">
            <a:extLst>
              <a:ext uri="{FF2B5EF4-FFF2-40B4-BE49-F238E27FC236}">
                <a16:creationId xmlns:a16="http://schemas.microsoft.com/office/drawing/2014/main" id="{8B3BFF48-24E6-4FF4-AAD8-FB6DD520F3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>
            <a:extLst>
              <a:ext uri="{FF2B5EF4-FFF2-40B4-BE49-F238E27FC236}">
                <a16:creationId xmlns:a16="http://schemas.microsoft.com/office/drawing/2014/main" id="{86335705-915B-44EE-A376-4F06AF6266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>
            <a:extLst>
              <a:ext uri="{FF2B5EF4-FFF2-40B4-BE49-F238E27FC236}">
                <a16:creationId xmlns:a16="http://schemas.microsoft.com/office/drawing/2014/main" id="{C1CDF7D8-ACF8-4858-93C9-939910835B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CDAD55A0-8E29-4704-9C51-E6AAB286E95B}" type="slidenum">
              <a:rPr lang="en-US" altLang="zh-TW" sz="1200" smtClean="0"/>
              <a:pPr/>
              <a:t>9</a:t>
            </a:fld>
            <a:endParaRPr lang="en-US" altLang="zh-TW" sz="1200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CC4121A2-2265-48B0-9AF7-C346C31430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>
            <a:extLst>
              <a:ext uri="{FF2B5EF4-FFF2-40B4-BE49-F238E27FC236}">
                <a16:creationId xmlns:a16="http://schemas.microsoft.com/office/drawing/2014/main" id="{A286EC3C-C76D-486E-A726-8FE480F779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>
            <a:extLst>
              <a:ext uri="{FF2B5EF4-FFF2-40B4-BE49-F238E27FC236}">
                <a16:creationId xmlns:a16="http://schemas.microsoft.com/office/drawing/2014/main" id="{CE170B9A-5EF8-4C92-AF09-81F44C09B0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EB42656-34D2-49F2-B6FE-5DF8E602D672}" type="slidenum">
              <a:rPr lang="en-US" altLang="zh-TW" sz="1200" smtClean="0"/>
              <a:pPr/>
              <a:t>10</a:t>
            </a:fld>
            <a:endParaRPr lang="en-US" altLang="zh-TW" sz="1200"/>
          </a:p>
        </p:txBody>
      </p:sp>
      <p:sp>
        <p:nvSpPr>
          <p:cNvPr id="99331" name="Rectangle 2">
            <a:extLst>
              <a:ext uri="{FF2B5EF4-FFF2-40B4-BE49-F238E27FC236}">
                <a16:creationId xmlns:a16="http://schemas.microsoft.com/office/drawing/2014/main" id="{4DA61E42-02DC-472D-80A1-F15218389B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>
            <a:extLst>
              <a:ext uri="{FF2B5EF4-FFF2-40B4-BE49-F238E27FC236}">
                <a16:creationId xmlns:a16="http://schemas.microsoft.com/office/drawing/2014/main" id="{43E4C7F8-6408-4766-B6D7-0E8EDB60CD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>
            <a:extLst>
              <a:ext uri="{FF2B5EF4-FFF2-40B4-BE49-F238E27FC236}">
                <a16:creationId xmlns:a16="http://schemas.microsoft.com/office/drawing/2014/main" id="{191B3A6B-023D-4CFB-9C5C-106497B358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A857B007-315C-4951-AFDA-19FC246A3C77}" type="slidenum">
              <a:rPr lang="en-US" altLang="zh-TW" sz="1200" smtClean="0"/>
              <a:pPr/>
              <a:t>11</a:t>
            </a:fld>
            <a:endParaRPr lang="en-US" altLang="zh-TW" sz="1200"/>
          </a:p>
        </p:txBody>
      </p:sp>
      <p:sp>
        <p:nvSpPr>
          <p:cNvPr id="101379" name="Rectangle 2">
            <a:extLst>
              <a:ext uri="{FF2B5EF4-FFF2-40B4-BE49-F238E27FC236}">
                <a16:creationId xmlns:a16="http://schemas.microsoft.com/office/drawing/2014/main" id="{9ED944A1-BD54-432F-9EE4-06D58323FB7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>
            <a:extLst>
              <a:ext uri="{FF2B5EF4-FFF2-40B4-BE49-F238E27FC236}">
                <a16:creationId xmlns:a16="http://schemas.microsoft.com/office/drawing/2014/main" id="{44DE35FF-8DFF-4029-96BD-ECC8BDE840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>
            <a:extLst>
              <a:ext uri="{FF2B5EF4-FFF2-40B4-BE49-F238E27FC236}">
                <a16:creationId xmlns:a16="http://schemas.microsoft.com/office/drawing/2014/main" id="{CE170B9A-5EF8-4C92-AF09-81F44C09B0E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EB42656-34D2-49F2-B6FE-5DF8E602D672}" type="slidenum">
              <a:rPr lang="en-US" altLang="zh-TW" sz="1200" smtClean="0"/>
              <a:pPr/>
              <a:t>12</a:t>
            </a:fld>
            <a:endParaRPr lang="en-US" altLang="zh-TW" sz="1200"/>
          </a:p>
        </p:txBody>
      </p:sp>
      <p:sp>
        <p:nvSpPr>
          <p:cNvPr id="99331" name="Rectangle 2">
            <a:extLst>
              <a:ext uri="{FF2B5EF4-FFF2-40B4-BE49-F238E27FC236}">
                <a16:creationId xmlns:a16="http://schemas.microsoft.com/office/drawing/2014/main" id="{4DA61E42-02DC-472D-80A1-F15218389B4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>
            <a:extLst>
              <a:ext uri="{FF2B5EF4-FFF2-40B4-BE49-F238E27FC236}">
                <a16:creationId xmlns:a16="http://schemas.microsoft.com/office/drawing/2014/main" id="{43E4C7F8-6408-4766-B6D7-0E8EDB60CD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671237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>
            <a:extLst>
              <a:ext uri="{FF2B5EF4-FFF2-40B4-BE49-F238E27FC236}">
                <a16:creationId xmlns:a16="http://schemas.microsoft.com/office/drawing/2014/main" id="{6FCF8EAF-9D24-4BE9-AF00-1E6DB13F77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CA378EBE-0589-4830-9BD4-59303ABD26B8}" type="slidenum">
              <a:rPr lang="en-US" altLang="zh-TW" sz="1200" smtClean="0"/>
              <a:pPr/>
              <a:t>13</a:t>
            </a:fld>
            <a:endParaRPr lang="en-US" altLang="zh-TW" sz="1200"/>
          </a:p>
        </p:txBody>
      </p:sp>
      <p:sp>
        <p:nvSpPr>
          <p:cNvPr id="107523" name="Rectangle 2">
            <a:extLst>
              <a:ext uri="{FF2B5EF4-FFF2-40B4-BE49-F238E27FC236}">
                <a16:creationId xmlns:a16="http://schemas.microsoft.com/office/drawing/2014/main" id="{12ED8D35-1F2F-4115-B775-373A0DD451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0F875260-DB5C-446A-A096-A8DC7A6A84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134073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>
            <a:extLst>
              <a:ext uri="{FF2B5EF4-FFF2-40B4-BE49-F238E27FC236}">
                <a16:creationId xmlns:a16="http://schemas.microsoft.com/office/drawing/2014/main" id="{6FCF8EAF-9D24-4BE9-AF00-1E6DB13F77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CA378EBE-0589-4830-9BD4-59303ABD26B8}" type="slidenum">
              <a:rPr lang="en-US" altLang="zh-TW" sz="1200" smtClean="0"/>
              <a:pPr/>
              <a:t>14</a:t>
            </a:fld>
            <a:endParaRPr lang="en-US" altLang="zh-TW" sz="1200"/>
          </a:p>
        </p:txBody>
      </p:sp>
      <p:sp>
        <p:nvSpPr>
          <p:cNvPr id="107523" name="Rectangle 2">
            <a:extLst>
              <a:ext uri="{FF2B5EF4-FFF2-40B4-BE49-F238E27FC236}">
                <a16:creationId xmlns:a16="http://schemas.microsoft.com/office/drawing/2014/main" id="{12ED8D35-1F2F-4115-B775-373A0DD451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0F875260-DB5C-446A-A096-A8DC7A6A84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989927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>
            <a:extLst>
              <a:ext uri="{FF2B5EF4-FFF2-40B4-BE49-F238E27FC236}">
                <a16:creationId xmlns:a16="http://schemas.microsoft.com/office/drawing/2014/main" id="{EBDEC940-365D-4A33-8F26-8ECEFC1008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F34D1D76-10EA-4D9C-BA31-6506BFEA8AEE}" type="slidenum">
              <a:rPr lang="en-US" altLang="zh-TW" sz="1200" smtClean="0"/>
              <a:pPr/>
              <a:t>15</a:t>
            </a:fld>
            <a:endParaRPr lang="en-US" altLang="zh-TW" sz="1200"/>
          </a:p>
        </p:txBody>
      </p:sp>
      <p:sp>
        <p:nvSpPr>
          <p:cNvPr id="103427" name="Rectangle 2">
            <a:extLst>
              <a:ext uri="{FF2B5EF4-FFF2-40B4-BE49-F238E27FC236}">
                <a16:creationId xmlns:a16="http://schemas.microsoft.com/office/drawing/2014/main" id="{E1F4D3E9-831C-413B-A482-70DABB8AF8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F0440379-45FF-4576-932E-2A796B3F07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>
            <a:extLst>
              <a:ext uri="{FF2B5EF4-FFF2-40B4-BE49-F238E27FC236}">
                <a16:creationId xmlns:a16="http://schemas.microsoft.com/office/drawing/2014/main" id="{DF25C429-BF0E-4AF3-887E-B76CFB5ECB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2C276501-0402-4C94-A0EF-60357DD4EF5E}" type="slidenum">
              <a:rPr lang="en-US" altLang="zh-TW" sz="1200" smtClean="0"/>
              <a:pPr/>
              <a:t>16</a:t>
            </a:fld>
            <a:endParaRPr lang="en-US" altLang="zh-TW" sz="1200"/>
          </a:p>
        </p:txBody>
      </p:sp>
      <p:sp>
        <p:nvSpPr>
          <p:cNvPr id="105475" name="Rectangle 2">
            <a:extLst>
              <a:ext uri="{FF2B5EF4-FFF2-40B4-BE49-F238E27FC236}">
                <a16:creationId xmlns:a16="http://schemas.microsoft.com/office/drawing/2014/main" id="{B9DD1F8F-334F-4171-8BDB-EC8B0A90CF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>
            <a:extLst>
              <a:ext uri="{FF2B5EF4-FFF2-40B4-BE49-F238E27FC236}">
                <a16:creationId xmlns:a16="http://schemas.microsoft.com/office/drawing/2014/main" id="{B0058D25-D28B-4FDB-B790-FF6B2E9100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>
            <a:extLst>
              <a:ext uri="{FF2B5EF4-FFF2-40B4-BE49-F238E27FC236}">
                <a16:creationId xmlns:a16="http://schemas.microsoft.com/office/drawing/2014/main" id="{6FCF8EAF-9D24-4BE9-AF00-1E6DB13F77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CA378EBE-0589-4830-9BD4-59303ABD26B8}" type="slidenum">
              <a:rPr lang="en-US" altLang="zh-TW" sz="1200" smtClean="0"/>
              <a:pPr/>
              <a:t>17</a:t>
            </a:fld>
            <a:endParaRPr lang="en-US" altLang="zh-TW" sz="1200"/>
          </a:p>
        </p:txBody>
      </p:sp>
      <p:sp>
        <p:nvSpPr>
          <p:cNvPr id="107523" name="Rectangle 2">
            <a:extLst>
              <a:ext uri="{FF2B5EF4-FFF2-40B4-BE49-F238E27FC236}">
                <a16:creationId xmlns:a16="http://schemas.microsoft.com/office/drawing/2014/main" id="{12ED8D35-1F2F-4115-B775-373A0DD451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0F875260-DB5C-446A-A096-A8DC7A6A84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>
            <a:extLst>
              <a:ext uri="{FF2B5EF4-FFF2-40B4-BE49-F238E27FC236}">
                <a16:creationId xmlns:a16="http://schemas.microsoft.com/office/drawing/2014/main" id="{C18EBD4A-00EE-474C-9DBC-A2A649604C1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>
            <a:extLst>
              <a:ext uri="{FF2B5EF4-FFF2-40B4-BE49-F238E27FC236}">
                <a16:creationId xmlns:a16="http://schemas.microsoft.com/office/drawing/2014/main" id="{E4EE8FE8-CAA5-4128-BB89-EC77E78A9A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TW"/>
          </a:p>
        </p:txBody>
      </p:sp>
      <p:sp>
        <p:nvSpPr>
          <p:cNvPr id="97284" name="Slide Number Placeholder 3">
            <a:extLst>
              <a:ext uri="{FF2B5EF4-FFF2-40B4-BE49-F238E27FC236}">
                <a16:creationId xmlns:a16="http://schemas.microsoft.com/office/drawing/2014/main" id="{0C3E1A16-B5DB-449B-932C-73A41FD980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D382C972-2F80-4217-8541-1BE7D7F0D7C7}" type="slidenum">
              <a:rPr lang="en-US" altLang="zh-TW" sz="1200" smtClean="0">
                <a:solidFill>
                  <a:srgbClr val="000000"/>
                </a:solidFill>
              </a:rPr>
              <a:pPr/>
              <a:t>18</a:t>
            </a:fld>
            <a:endParaRPr lang="en-US" altLang="zh-TW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>
            <a:extLst>
              <a:ext uri="{FF2B5EF4-FFF2-40B4-BE49-F238E27FC236}">
                <a16:creationId xmlns:a16="http://schemas.microsoft.com/office/drawing/2014/main" id="{29DC5FE5-04F1-45B2-BC8A-9DF1ECDF58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9AF2B7FA-BBE6-45F7-9755-08F0E7458BDA}" type="slidenum">
              <a:rPr lang="en-US" altLang="zh-TW" sz="1200" smtClean="0"/>
              <a:pPr/>
              <a:t>19</a:t>
            </a:fld>
            <a:endParaRPr lang="en-US" altLang="zh-TW" sz="1200"/>
          </a:p>
        </p:txBody>
      </p:sp>
      <p:sp>
        <p:nvSpPr>
          <p:cNvPr id="111619" name="Rectangle 2">
            <a:extLst>
              <a:ext uri="{FF2B5EF4-FFF2-40B4-BE49-F238E27FC236}">
                <a16:creationId xmlns:a16="http://schemas.microsoft.com/office/drawing/2014/main" id="{191E092E-0AA2-4A09-8DC9-0696B3CCF4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>
            <a:extLst>
              <a:ext uri="{FF2B5EF4-FFF2-40B4-BE49-F238E27FC236}">
                <a16:creationId xmlns:a16="http://schemas.microsoft.com/office/drawing/2014/main" id="{67BDE1DD-8B10-4516-873D-E276BC81E2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FAFC80DC-26F1-479E-8A51-CC7638A77B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A96D087A-97FF-4E70-8B19-CAEE2345A321}" type="slidenum">
              <a:rPr lang="en-US" altLang="zh-TW" sz="1200" smtClean="0"/>
              <a:pPr/>
              <a:t>20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316409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35938905-E7FE-43B8-A086-065BE605C8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79859D9E-DBF7-4937-9B5A-4C593C088F20}" type="slidenum">
              <a:rPr lang="en-US" altLang="zh-TW" sz="1200" smtClean="0"/>
              <a:pPr/>
              <a:t>21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11840721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066C47FF-8C7B-4784-AFFE-35E87E1B71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9231A57F-4CB5-4522-BE90-AD93B5DA1B03}" type="slidenum">
              <a:rPr lang="en-US" altLang="zh-TW" sz="1200" smtClean="0"/>
              <a:pPr/>
              <a:t>22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16725870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E9EF114-7AFC-4D5A-8A54-03869DA5B6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43F71912-B542-429F-85E8-857640E2EB67}" type="slidenum">
              <a:rPr lang="en-US" altLang="zh-TW" sz="1200" smtClean="0"/>
              <a:pPr/>
              <a:t>23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35312989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A819A060-FA5F-4265-9AC9-EE68269398B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7343CE3F-5C16-4DF3-9D92-217AE531E819}" type="slidenum">
              <a:rPr lang="en-US" altLang="zh-TW" sz="1200" smtClean="0"/>
              <a:pPr/>
              <a:t>24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0199510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A819A060-FA5F-4265-9AC9-EE68269398B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7343CE3F-5C16-4DF3-9D92-217AE531E819}" type="slidenum">
              <a:rPr lang="en-US" altLang="zh-TW" sz="1200" smtClean="0"/>
              <a:pPr/>
              <a:t>25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37688517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577B30F3-0245-4B44-9813-2DF3F4CA66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5B77DAB9-DB0F-43B9-B9FC-FCB0FBC596CE}" type="slidenum">
              <a:rPr lang="en-US" altLang="zh-TW" sz="1200" smtClean="0"/>
              <a:pPr/>
              <a:t>26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932523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06ED45EE-E2FB-4D31-AC90-2D7AF25CC6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131DF6A7-E124-4A79-8E9C-7CA7C7E3F45C}" type="slidenum">
              <a:rPr lang="en-US" altLang="zh-TW" sz="1200" smtClean="0"/>
              <a:pPr/>
              <a:t>27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7844929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9C8F4B95-C4CF-445F-A542-B487D15849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6960C7C0-FD62-4E06-AF90-4CA9E12AD486}" type="slidenum">
              <a:rPr lang="en-US" altLang="zh-TW" sz="1200" smtClean="0"/>
              <a:pPr/>
              <a:t>28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32430718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59F9185F-9707-489D-83D4-DCE0D0ECCD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64462D1-331D-41DE-86E1-369CA34353A8}" type="slidenum">
              <a:rPr lang="en-US" altLang="zh-TW" sz="1200" smtClean="0"/>
              <a:pPr/>
              <a:t>29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99479573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27526ABB-290E-425A-BF4C-EC604DF447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DD8CAA80-8FAA-47BA-9C9D-261A591077D7}" type="slidenum">
              <a:rPr lang="en-US" altLang="zh-TW" sz="1200" smtClean="0"/>
              <a:pPr/>
              <a:t>30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37281709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2C7C846D-834A-4E71-A4F7-B2E382A78A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5B376258-2FB6-4FDE-8F1C-2800C2B2368C}" type="slidenum">
              <a:rPr lang="en-US" altLang="zh-TW" sz="1200" smtClean="0"/>
              <a:pPr/>
              <a:t>31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1760430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62DCF0A5-AF49-4B38-88D1-1A84B63F56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2344BB8-EB90-4828-8822-4E87106F7376}" type="slidenum">
              <a:rPr lang="en-US" altLang="zh-TW" sz="1200" smtClean="0"/>
              <a:pPr/>
              <a:t>32</a:t>
            </a:fld>
            <a:endParaRPr lang="en-US" altLang="zh-TW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0A6279DC-0F92-4479-9E1C-30CC6E3ABA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377FAE86-9D58-4E3B-9085-FEBF113F4E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8494893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59F9185F-9707-489D-83D4-DCE0D0ECCD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64462D1-331D-41DE-86E1-369CA34353A8}" type="slidenum">
              <a:rPr lang="en-US" altLang="zh-TW" sz="1200" smtClean="0"/>
              <a:pPr/>
              <a:t>33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17531849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52CC615C-1E9B-4081-AEF5-1D8CD8BA1C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DB395F23-67D0-4CE7-B779-223FD52B3C5B}" type="slidenum">
              <a:rPr lang="en-US" altLang="zh-TW" sz="1200" smtClean="0"/>
              <a:pPr/>
              <a:t>34</a:t>
            </a:fld>
            <a:endParaRPr lang="en-US" altLang="zh-TW" sz="1200"/>
          </a:p>
        </p:txBody>
      </p:sp>
      <p:sp>
        <p:nvSpPr>
          <p:cNvPr id="2" name="備忘稿版面配置區 1">
            <a:extLst>
              <a:ext uri="{FF2B5EF4-FFF2-40B4-BE49-F238E27FC236}">
                <a16:creationId xmlns:a16="http://schemas.microsoft.com/office/drawing/2014/main" id="{F1A4326F-9AE8-40DA-9DC3-92BFB3715C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6358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9944D054-C5EA-4EF7-9204-FBC7FF59967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240D2551-747B-4EA7-A394-9E77EB5413F3}" type="slidenum">
              <a:rPr lang="en-US" altLang="zh-TW" sz="1200" smtClean="0"/>
              <a:pPr/>
              <a:t>35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314542892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15FE6B84-398A-48F1-A30C-C6F1944722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F6B8CC2A-40A4-4C05-8781-5E8E4769AF43}" type="slidenum">
              <a:rPr lang="en-US" altLang="zh-TW" sz="1200" smtClean="0"/>
              <a:pPr/>
              <a:t>36</a:t>
            </a:fld>
            <a:endParaRPr lang="en-US" altLang="zh-TW" sz="1200"/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C84B7154-533A-4C1C-80B3-C96FA6339A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FD15230-BA03-49EC-8B5D-DD1D662070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87854440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62DCF0A5-AF49-4B38-88D1-1A84B63F56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2344BB8-EB90-4828-8822-4E87106F7376}" type="slidenum">
              <a:rPr lang="en-US" altLang="zh-TW" sz="1200" smtClean="0"/>
              <a:pPr/>
              <a:t>37</a:t>
            </a:fld>
            <a:endParaRPr lang="en-US" altLang="zh-TW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0A6279DC-0F92-4479-9E1C-30CC6E3ABA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377FAE86-9D58-4E3B-9085-FEBF113F4E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70006008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D122A9E1-178B-415E-BE5B-70EB4E3170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80D17BD2-F5D6-477A-AF47-69356B7D67AD}" type="slidenum">
              <a:rPr lang="en-US" altLang="zh-TW" sz="1200" smtClean="0"/>
              <a:pPr/>
              <a:t>38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7753805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D19FD971-ABDC-435D-8D54-8A2F3E10BD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F26F83C0-D8E2-4C7D-BE0A-3FF1CF0FEC14}" type="slidenum">
              <a:rPr lang="en-US" altLang="zh-TW" sz="1200" smtClean="0"/>
              <a:pPr/>
              <a:t>39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43784964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C342BC42-0DB5-4EAB-A98E-DD63A0A73A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83DFD5B5-FB49-4B5F-9C5E-022DBEFA91F8}" type="slidenum">
              <a:rPr lang="en-US" altLang="zh-TW" sz="1200" smtClean="0"/>
              <a:pPr/>
              <a:t>40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127589333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78F61476-1BAC-44E2-8701-B9F6D799E4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7C376E5E-3C33-48AD-890A-1D49B0C8CC8C}" type="slidenum">
              <a:rPr lang="en-US" altLang="zh-TW" sz="1200" smtClean="0"/>
              <a:pPr/>
              <a:t>41</a:t>
            </a:fld>
            <a:endParaRPr lang="en-US" altLang="zh-TW" sz="1200"/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CCC8B4A4-81CC-4EEA-820F-1721485BC4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F570F85E-35FE-4803-8A74-78625ACADA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419575023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2BA9F8C9-9040-4675-9DF6-7B7B1E858E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4BAB5470-2C09-4718-8FC4-CE23E25BB3A5}" type="slidenum">
              <a:rPr lang="en-US" altLang="zh-TW" sz="1200" smtClean="0"/>
              <a:pPr/>
              <a:t>42</a:t>
            </a:fld>
            <a:endParaRPr lang="en-US" altLang="zh-TW" sz="1200"/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1D9B4926-D6B6-45F3-8A2B-330AAE562C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A07CD907-65AD-4A99-9B5F-157DDBE419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93488942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id="{E405DCBB-97FF-421B-AE02-906A341CE3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9371259F-012D-450F-8CA5-72FC35F60EE5}" type="slidenum">
              <a:rPr lang="en-US" altLang="zh-TW" sz="1200" smtClean="0"/>
              <a:pPr/>
              <a:t>43</a:t>
            </a:fld>
            <a:endParaRPr lang="en-US" altLang="zh-TW" sz="1200"/>
          </a:p>
        </p:txBody>
      </p:sp>
      <p:sp>
        <p:nvSpPr>
          <p:cNvPr id="59395" name="Rectangle 2">
            <a:extLst>
              <a:ext uri="{FF2B5EF4-FFF2-40B4-BE49-F238E27FC236}">
                <a16:creationId xmlns:a16="http://schemas.microsoft.com/office/drawing/2014/main" id="{DDCAF883-BFE8-470F-8D6C-2A999F92B4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>
            <a:extLst>
              <a:ext uri="{FF2B5EF4-FFF2-40B4-BE49-F238E27FC236}">
                <a16:creationId xmlns:a16="http://schemas.microsoft.com/office/drawing/2014/main" id="{6D01F125-0AB3-4991-9275-13CD93870F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2027897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F2B0CA6E-0A4F-4274-98C4-AF439EB1A9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2C6952BA-70D2-4DD6-B038-109640FB3E91}" type="slidenum">
              <a:rPr lang="en-US" altLang="zh-TW" sz="1200" smtClean="0"/>
              <a:pPr/>
              <a:t>44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41574984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F2B0CA6E-0A4F-4274-98C4-AF439EB1A9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2C6952BA-70D2-4DD6-B038-109640FB3E91}" type="slidenum">
              <a:rPr lang="en-US" altLang="zh-TW" sz="1200" smtClean="0"/>
              <a:pPr/>
              <a:t>45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61014220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304EC562-B216-4E81-A771-D3FD08D782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3917BB44-CD30-445A-AEB6-573C746C1F8C}" type="slidenum">
              <a:rPr lang="en-US" altLang="zh-TW" sz="1200" smtClean="0"/>
              <a:pPr/>
              <a:t>46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96952637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32F1B6EB-F3CD-45DC-9059-AE662448EE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F5F43C14-23A4-4A9F-A0FB-10732FFA82A1}" type="slidenum">
              <a:rPr lang="en-US" altLang="zh-TW" sz="1200" smtClean="0"/>
              <a:pPr/>
              <a:t>47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4449048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AC79E250-506D-4771-9273-DAD703F19D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6592768B-C66D-4CFC-A380-0FFD8F42DF3C}" type="slidenum">
              <a:rPr lang="en-US" altLang="zh-TW" sz="1200" smtClean="0"/>
              <a:pPr/>
              <a:t>48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84965152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37972BCF-3615-434B-8F47-D361EA430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161DD0E7-8185-42FB-B87E-204FD1F5CA93}" type="slidenum">
              <a:rPr lang="en-US" altLang="zh-TW" sz="1200" smtClean="0"/>
              <a:pPr/>
              <a:t>49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99390418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D5A2238D-C3D4-4499-9BBA-E3C47E7506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C83CCF9E-3E89-42D9-9DF6-223C91BC353F}" type="slidenum">
              <a:rPr lang="en-US" altLang="zh-TW" sz="1200" smtClean="0"/>
              <a:pPr/>
              <a:t>50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13358842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E62B07C7-4C1D-4391-B397-1FB914C60E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0F75948B-25F8-4277-B688-5DD707FDFECF}" type="slidenum">
              <a:rPr lang="en-US" altLang="zh-TW" sz="1200" smtClean="0"/>
              <a:pPr/>
              <a:t>51</a:t>
            </a:fld>
            <a:endParaRPr lang="en-US" altLang="zh-TW" sz="1200"/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3D6AA80E-15A1-4B07-943A-EF2806FFF7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162BD485-3C2B-4EC2-A386-CFAF42C083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415189193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C3202AB8-54F7-42DC-9A6D-DD78EFE005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DCDFA79C-6C48-4860-8549-D05C524F502F}" type="slidenum">
              <a:rPr lang="en-US" altLang="zh-TW" sz="1200" smtClean="0"/>
              <a:pPr/>
              <a:t>52</a:t>
            </a:fld>
            <a:endParaRPr lang="en-US" altLang="zh-TW" sz="1200"/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5D138095-4691-487E-AC41-012EE89759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0CE6301C-AF26-4651-A444-20470287D1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46693161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119D4D88-52AE-4282-9D2A-5768B276DB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B659751-04DD-43EB-8A75-CFD77CFFDEF0}" type="slidenum">
              <a:rPr lang="en-US" altLang="zh-TW" sz="1200" smtClean="0"/>
              <a:pPr/>
              <a:t>53</a:t>
            </a:fld>
            <a:endParaRPr lang="en-US" altLang="zh-TW" sz="1200"/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B1878A98-24E9-48E7-8C4E-D5A863B3BC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5C4F7664-F0C7-4B75-B883-7B8F44F60F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88613436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268F4027-855B-4EEA-B05B-B427426F7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623B7205-3299-4CEE-8B24-4EB1A1417F28}" type="slidenum">
              <a:rPr lang="en-US" altLang="zh-TW" sz="1200" smtClean="0"/>
              <a:pPr/>
              <a:t>54</a:t>
            </a:fld>
            <a:endParaRPr lang="en-US" altLang="zh-TW" sz="1200"/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953BC476-7A26-45E5-A465-96ED058865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3A08FA68-9D43-4F3E-8176-96AF298C6F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85550505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3ED498F3-EE0B-4C67-903D-81CC0D5191E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F53E6946-09EF-4FA4-95CC-3D906F7B27F2}" type="slidenum">
              <a:rPr lang="en-US" altLang="zh-TW" sz="1200" smtClean="0"/>
              <a:pPr/>
              <a:t>55</a:t>
            </a:fld>
            <a:endParaRPr lang="en-US" altLang="zh-TW" sz="1200"/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13153A9-8130-4603-B008-91BAD6D6A8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A7359FA5-6AD2-4396-BC87-2F1D1BC32A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91958195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EDDE8A1B-7DAD-45A5-A325-BE54EE8F3A7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DFDD22C-6F9B-4CAB-BBFE-00FC353A2F6C}" type="slidenum">
              <a:rPr lang="en-US" altLang="zh-TW" sz="1200" smtClean="0"/>
              <a:pPr/>
              <a:t>57</a:t>
            </a:fld>
            <a:endParaRPr lang="en-US" altLang="zh-TW" sz="1200"/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006F241A-9021-45E4-8071-28B226240E7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B45FFF15-B016-467A-9251-3F0C6040AC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320586293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>
            <a:extLst>
              <a:ext uri="{FF2B5EF4-FFF2-40B4-BE49-F238E27FC236}">
                <a16:creationId xmlns:a16="http://schemas.microsoft.com/office/drawing/2014/main" id="{928C161D-DAEB-440E-AA11-247E3232F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FD04E8A6-7898-4197-9329-1DA607ACFB6B}" type="slidenum">
              <a:rPr lang="en-US" altLang="zh-TW" sz="1200" smtClean="0"/>
              <a:pPr/>
              <a:t>58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>
            <a:extLst>
              <a:ext uri="{FF2B5EF4-FFF2-40B4-BE49-F238E27FC236}">
                <a16:creationId xmlns:a16="http://schemas.microsoft.com/office/drawing/2014/main" id="{CE70CAF7-6BFA-4AF1-8941-DE6A5EFC11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41AC0DF7-8791-469F-817C-6AE6F4E2EEC9}" type="slidenum">
              <a:rPr lang="en-US" altLang="zh-TW" sz="1200" smtClean="0"/>
              <a:pPr/>
              <a:t>59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>
            <a:extLst>
              <a:ext uri="{FF2B5EF4-FFF2-40B4-BE49-F238E27FC236}">
                <a16:creationId xmlns:a16="http://schemas.microsoft.com/office/drawing/2014/main" id="{91056216-CED3-41E1-8749-5488FB425B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06B33943-D733-4F59-8598-532634646F73}" type="slidenum">
              <a:rPr lang="en-US" altLang="zh-TW" sz="1200" smtClean="0"/>
              <a:pPr/>
              <a:t>60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>
            <a:extLst>
              <a:ext uri="{FF2B5EF4-FFF2-40B4-BE49-F238E27FC236}">
                <a16:creationId xmlns:a16="http://schemas.microsoft.com/office/drawing/2014/main" id="{CB5E2D53-0EA0-461C-B944-71C69993F9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A61E1FC2-8983-45B6-9F32-A478FCB480FA}" type="slidenum">
              <a:rPr lang="en-US" altLang="zh-TW" sz="1200" smtClean="0"/>
              <a:pPr/>
              <a:t>61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>
            <a:extLst>
              <a:ext uri="{FF2B5EF4-FFF2-40B4-BE49-F238E27FC236}">
                <a16:creationId xmlns:a16="http://schemas.microsoft.com/office/drawing/2014/main" id="{CC3FEBFC-0567-451B-9F1B-49ED1910A1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AA393963-5B2D-476C-98D6-77E537B7ABC4}" type="slidenum">
              <a:rPr lang="en-US" altLang="zh-TW" sz="1200" smtClean="0"/>
              <a:pPr/>
              <a:t>62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>
            <a:extLst>
              <a:ext uri="{FF2B5EF4-FFF2-40B4-BE49-F238E27FC236}">
                <a16:creationId xmlns:a16="http://schemas.microsoft.com/office/drawing/2014/main" id="{51DA0612-A85F-4B60-ABFB-659CCC1635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95669870-7CFB-4232-BCA0-655D92A3E919}" type="slidenum">
              <a:rPr lang="en-US" altLang="zh-TW" sz="1200" smtClean="0"/>
              <a:pPr/>
              <a:t>63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133411899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>
            <a:extLst>
              <a:ext uri="{FF2B5EF4-FFF2-40B4-BE49-F238E27FC236}">
                <a16:creationId xmlns:a16="http://schemas.microsoft.com/office/drawing/2014/main" id="{51DA0612-A85F-4B60-ABFB-659CCC1635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95669870-7CFB-4232-BCA0-655D92A3E919}" type="slidenum">
              <a:rPr lang="en-US" altLang="zh-TW" sz="1200" smtClean="0"/>
              <a:pPr/>
              <a:t>64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>
            <a:extLst>
              <a:ext uri="{FF2B5EF4-FFF2-40B4-BE49-F238E27FC236}">
                <a16:creationId xmlns:a16="http://schemas.microsoft.com/office/drawing/2014/main" id="{394ED244-20D8-40B8-BE9C-CEEC85F42C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D80DD83-B131-4E8C-87D1-C24EE1A642E1}" type="slidenum">
              <a:rPr lang="en-US" altLang="zh-TW" sz="1200" smtClean="0"/>
              <a:pPr/>
              <a:t>65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>
            <a:extLst>
              <a:ext uri="{FF2B5EF4-FFF2-40B4-BE49-F238E27FC236}">
                <a16:creationId xmlns:a16="http://schemas.microsoft.com/office/drawing/2014/main" id="{394ED244-20D8-40B8-BE9C-CEEC85F42C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D80DD83-B131-4E8C-87D1-C24EE1A642E1}" type="slidenum">
              <a:rPr lang="en-US" altLang="zh-TW" sz="1200" smtClean="0"/>
              <a:pPr/>
              <a:t>66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18354395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62DCF0A5-AF49-4B38-88D1-1A84B63F56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B2344BB8-EB90-4828-8822-4E87106F7376}" type="slidenum">
              <a:rPr lang="en-US" altLang="zh-TW" sz="1200" smtClean="0"/>
              <a:pPr/>
              <a:t>67</a:t>
            </a:fld>
            <a:endParaRPr lang="en-US" altLang="zh-TW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0A6279DC-0F92-4479-9E1C-30CC6E3ABA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377FAE86-9D58-4E3B-9085-FEBF113F4E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710095880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>
            <a:extLst>
              <a:ext uri="{FF2B5EF4-FFF2-40B4-BE49-F238E27FC236}">
                <a16:creationId xmlns:a16="http://schemas.microsoft.com/office/drawing/2014/main" id="{394ED244-20D8-40B8-BE9C-CEEC85F42C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ED80DD83-B131-4E8C-87D1-C24EE1A642E1}" type="slidenum">
              <a:rPr lang="en-US" altLang="zh-TW" sz="1200" smtClean="0"/>
              <a:pPr/>
              <a:t>68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127028418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>
            <a:extLst>
              <a:ext uri="{FF2B5EF4-FFF2-40B4-BE49-F238E27FC236}">
                <a16:creationId xmlns:a16="http://schemas.microsoft.com/office/drawing/2014/main" id="{7FE0BE86-AE5F-45AA-9576-B0AF2AE3E2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30290FAC-FDC0-4AC2-9A84-0BEC681A52AF}" type="slidenum">
              <a:rPr lang="en-US" altLang="zh-TW" sz="1200" smtClean="0"/>
              <a:pPr/>
              <a:t>69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>
            <a:extLst>
              <a:ext uri="{FF2B5EF4-FFF2-40B4-BE49-F238E27FC236}">
                <a16:creationId xmlns:a16="http://schemas.microsoft.com/office/drawing/2014/main" id="{3AA2E253-B471-47F2-8B83-2485E13BB9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 defTabSz="904875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defTabSz="904875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fld id="{62E21776-DDD4-4A34-802D-3F652E2C0F81}" type="slidenum">
              <a:rPr lang="en-US" altLang="zh-TW" sz="1200" smtClean="0"/>
              <a:pPr/>
              <a:t>70</a:t>
            </a:fld>
            <a:endParaRPr lang="en-US" altLang="zh-TW" sz="1200"/>
          </a:p>
        </p:txBody>
      </p:sp>
      <p:sp>
        <p:nvSpPr>
          <p:cNvPr id="132099" name="Rectangle 2">
            <a:extLst>
              <a:ext uri="{FF2B5EF4-FFF2-40B4-BE49-F238E27FC236}">
                <a16:creationId xmlns:a16="http://schemas.microsoft.com/office/drawing/2014/main" id="{6ED98622-C4F5-4867-83AC-E50264A6A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57275" y="758825"/>
            <a:ext cx="4749800" cy="3562350"/>
          </a:xfrm>
          <a:ln/>
        </p:spPr>
      </p:sp>
      <p:sp>
        <p:nvSpPr>
          <p:cNvPr id="132100" name="Rectangle 3">
            <a:extLst>
              <a:ext uri="{FF2B5EF4-FFF2-40B4-BE49-F238E27FC236}">
                <a16:creationId xmlns:a16="http://schemas.microsoft.com/office/drawing/2014/main" id="{0B6789CD-2A04-4278-AF28-C7CE6CCC1A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5988" y="4551363"/>
            <a:ext cx="5022850" cy="43227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18" tIns="45409" rIns="90818" bIns="45409"/>
          <a:lstStyle/>
          <a:p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BD5BFB5-1441-41EC-86AB-6834D3E64F3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650E9-40AC-4829-B170-65C36C40AEC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02510492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28A653D-9585-40F0-A360-E837F23284A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19CE9F-D82A-4332-B8B6-A8F343DB160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12263481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EBFE0EA-4086-42B5-A08D-CC943E9A1D0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BAEB3-CF22-4813-A197-AC91D2E32FA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44065883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231900" y="1790700"/>
            <a:ext cx="3792538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176838" y="1790700"/>
            <a:ext cx="3794125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052C47E-74EF-4146-B554-E0A7AA34F81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B8442-2239-4F8C-A9D5-C21AA67DE4A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2477678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5D5439C-8638-45C0-8959-CAB6B607337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7AE9B-4CD9-44B3-BF35-22F7B894BE5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87292802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152AEB-B666-4110-B0FA-3B83D9B77DE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9D727C-2085-4126-B0EE-7D3FE515A7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564244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73B80C7-3A69-46F5-BBFC-FAC0F70C815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690B9-7D03-42D6-A0A9-4559E7BB5B4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936341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B336AA8-E31F-4A4C-A8CF-9420A1A7944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C74BC-65ED-408D-B7EF-8675DD376E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59631713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811829A-01E5-4320-B282-C199C648A76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A4239F-4BFE-4BD3-8C9E-004740CDC9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53833663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FDD3037-30A8-4D11-8597-FEEB0056099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8E887-377F-4705-9EB0-DFF87C28C90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39701239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037388" y="476250"/>
            <a:ext cx="1933575" cy="588645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231900" y="476250"/>
            <a:ext cx="5653088" cy="5886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0CA4460-1C26-4D09-BE08-A2085382945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FEC66-EFBE-42F4-9B9E-C6246BFD60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83053256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標題，文字及美工圖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31900" y="476250"/>
            <a:ext cx="7739063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1231900" y="1790700"/>
            <a:ext cx="3792538" cy="45720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美工圖案版面配置區 3"/>
          <p:cNvSpPr>
            <a:spLocks noGrp="1"/>
          </p:cNvSpPr>
          <p:nvPr>
            <p:ph type="clipArt" sz="half" idx="2"/>
          </p:nvPr>
        </p:nvSpPr>
        <p:spPr>
          <a:xfrm>
            <a:off x="5176838" y="1790700"/>
            <a:ext cx="3794125" cy="4572000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FA3278E-F70E-4727-BF2D-E3512DCA6D3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DABA0-002A-49B4-8647-E9C3CA2FFD5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5035889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 algn="l">
              <a:buClr>
                <a:schemeClr val="accent1"/>
              </a:buClr>
              <a:buFont typeface="Arial" pitchFamily="34" charset="0"/>
              <a:buChar char="•"/>
              <a:defRPr sz="2100">
                <a:solidFill>
                  <a:schemeClr val="tx1"/>
                </a:solidFill>
                <a:latin typeface="+mj-lt"/>
              </a:defRPr>
            </a:lvl1pPr>
            <a:lvl2pPr>
              <a:buClr>
                <a:schemeClr val="accent2"/>
              </a:buClr>
              <a:defRPr/>
            </a:lvl2pPr>
            <a:lvl3pPr>
              <a:buClr>
                <a:schemeClr val="accent3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3400" y="274638"/>
            <a:ext cx="8686800" cy="715962"/>
          </a:xfrm>
          <a:prstGeom prst="rect">
            <a:avLst/>
          </a:prstGeom>
        </p:spPr>
        <p:txBody>
          <a:bodyPr/>
          <a:lstStyle>
            <a:lvl1pPr algn="l">
              <a:defRPr sz="2700" b="1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152400" y="6477000"/>
            <a:ext cx="1676400" cy="15240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8305800" y="6553200"/>
            <a:ext cx="762000" cy="228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9795290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EBBAC5DD-C629-4EB2-9491-01F231CB5202}"/>
              </a:ext>
            </a:extLst>
          </p:cNvPr>
          <p:cNvSpPr/>
          <p:nvPr userDrawn="1"/>
        </p:nvSpPr>
        <p:spPr>
          <a:xfrm>
            <a:off x="4062" y="6248400"/>
            <a:ext cx="9144000" cy="626301"/>
          </a:xfrm>
          <a:prstGeom prst="rect">
            <a:avLst/>
          </a:prstGeom>
          <a:gradFill>
            <a:gsLst>
              <a:gs pos="0">
                <a:srgbClr val="F45155"/>
              </a:gs>
              <a:gs pos="62000">
                <a:schemeClr val="accent3"/>
              </a:gs>
            </a:gsLst>
            <a:path path="circle">
              <a:fillToRect l="50000" t="130000" r="50000" b="-3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09167E04-53D1-436F-8042-9EB9C46F6D1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3" y="6411913"/>
            <a:ext cx="6508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918D76A7-D230-4248-B953-E2D2E6BF49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94" b="23877"/>
          <a:stretch>
            <a:fillRect/>
          </a:stretch>
        </p:blipFill>
        <p:spPr bwMode="auto">
          <a:xfrm>
            <a:off x="6991350" y="6248400"/>
            <a:ext cx="1857375" cy="62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7066E872-81CD-433F-BF4D-926D070027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063" y="1165225"/>
            <a:ext cx="2047875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190282-79BE-4904-B856-3E93BDC6D89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63713" y="6529388"/>
            <a:ext cx="5599112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9pPr>
          </a:lstStyle>
          <a:p>
            <a:pPr algn="ctr" eaLnBrk="1" hangingPunct="1">
              <a:lnSpc>
                <a:spcPct val="150000"/>
              </a:lnSpc>
              <a:defRPr/>
            </a:pPr>
            <a:r>
              <a:rPr lang="en-US" altLang="zh-TW" sz="4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©Kemin Industries, Inc. and its group of companies 2018. All rights reserved. Trademarks of Kemin Industries, Inc., U.S.A. Certain statements may not be applicable in all geographical regions. 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en-US" altLang="zh-TW" sz="4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rPr>
              <a:t>Product labeling and associated claims may differ based upon government requirements.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560576"/>
            <a:ext cx="8217243" cy="4078227"/>
          </a:xfrm>
        </p:spPr>
        <p:txBody>
          <a:bodyPr/>
          <a:lstStyle>
            <a:lvl1pPr marL="257175" indent="-257175">
              <a:lnSpc>
                <a:spcPct val="100000"/>
              </a:lnSpc>
              <a:buClr>
                <a:schemeClr val="accent1"/>
              </a:buClr>
              <a:buFont typeface="Arial" pitchFamily="34" charset="0"/>
              <a:buChar char="•"/>
              <a:defRPr/>
            </a:lvl1pPr>
            <a:lvl2pPr marL="557213" indent="-214313">
              <a:lnSpc>
                <a:spcPct val="100000"/>
              </a:lnSpc>
              <a:buClr>
                <a:schemeClr val="accent1"/>
              </a:buClr>
              <a:buFont typeface="Courier New" pitchFamily="49" charset="0"/>
              <a:buChar char="o"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itle Placeholder 1"/>
          <p:cNvSpPr>
            <a:spLocks noGrp="1"/>
          </p:cNvSpPr>
          <p:nvPr>
            <p:ph type="title"/>
          </p:nvPr>
        </p:nvSpPr>
        <p:spPr>
          <a:xfrm>
            <a:off x="450938" y="510257"/>
            <a:ext cx="8223505" cy="563563"/>
          </a:xfrm>
          <a:prstGeom prst="rect">
            <a:avLst/>
          </a:prstGeom>
          <a:effectLst/>
        </p:spPr>
        <p:txBody>
          <a:bodyPr rtlCol="0">
            <a:noAutofit/>
          </a:bodyPr>
          <a:lstStyle>
            <a:lvl1pPr algn="ctr">
              <a:defRPr b="0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168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標題，文字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圖表版面配置區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C58F2B-A386-4870-B2D1-76E61B142B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83D5AF-278F-43EE-8C14-C3DD782E90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3A39E1EE-6602-4004-926A-41A396B511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08778-BEBF-45AC-AC4C-D5C7FBE88B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19573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6D5874FA-55C8-427B-BD05-0753B5511DB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69150" y="65151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</a:lstStyle>
          <a:p>
            <a:pPr>
              <a:defRPr/>
            </a:pPr>
            <a:fld id="{52ABA269-C58D-4961-AFED-28A52545E6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27" name="Freeform 4">
            <a:extLst>
              <a:ext uri="{FF2B5EF4-FFF2-40B4-BE49-F238E27FC236}">
                <a16:creationId xmlns:a16="http://schemas.microsoft.com/office/drawing/2014/main" id="{7947B3F6-7D95-4E2A-85FC-64238D57E8DF}"/>
              </a:ext>
            </a:extLst>
          </p:cNvPr>
          <p:cNvSpPr>
            <a:spLocks/>
          </p:cNvSpPr>
          <p:nvPr/>
        </p:nvSpPr>
        <p:spPr bwMode="auto">
          <a:xfrm>
            <a:off x="1319213" y="266700"/>
            <a:ext cx="7721600" cy="247650"/>
          </a:xfrm>
          <a:custGeom>
            <a:avLst/>
            <a:gdLst>
              <a:gd name="T0" fmla="*/ 0 w 5268"/>
              <a:gd name="T1" fmla="*/ 2147483646 h 240"/>
              <a:gd name="T2" fmla="*/ 0 w 5268"/>
              <a:gd name="T3" fmla="*/ 0 h 240"/>
              <a:gd name="T4" fmla="*/ 2147483646 w 5268"/>
              <a:gd name="T5" fmla="*/ 0 h 2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268" h="240">
                <a:moveTo>
                  <a:pt x="0" y="240"/>
                </a:moveTo>
                <a:lnTo>
                  <a:pt x="0" y="0"/>
                </a:lnTo>
                <a:lnTo>
                  <a:pt x="5268" y="0"/>
                </a:lnTo>
              </a:path>
            </a:pathLst>
          </a:custGeom>
          <a:noFill/>
          <a:ln w="3810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28" name="Rectangle 5">
            <a:extLst>
              <a:ext uri="{FF2B5EF4-FFF2-40B4-BE49-F238E27FC236}">
                <a16:creationId xmlns:a16="http://schemas.microsoft.com/office/drawing/2014/main" id="{CDB277DD-932A-4940-B9E4-A392E5F104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31900" y="476250"/>
            <a:ext cx="7739063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title style</a:t>
            </a:r>
          </a:p>
        </p:txBody>
      </p:sp>
      <p:sp>
        <p:nvSpPr>
          <p:cNvPr id="1029" name="Rectangle 6">
            <a:extLst>
              <a:ext uri="{FF2B5EF4-FFF2-40B4-BE49-F238E27FC236}">
                <a16:creationId xmlns:a16="http://schemas.microsoft.com/office/drawing/2014/main" id="{8E3A2A92-9BA8-4BA0-A262-463E8CDA50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31900" y="1790700"/>
            <a:ext cx="773906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</p:txBody>
      </p:sp>
      <p:pic>
        <p:nvPicPr>
          <p:cNvPr id="3" name="圖片 2" descr="一張含有 豬, 美工圖案, 設計, 圖解 的圖片&#10;&#10;AI 產生的內容可能不正確。">
            <a:extLst>
              <a:ext uri="{FF2B5EF4-FFF2-40B4-BE49-F238E27FC236}">
                <a16:creationId xmlns:a16="http://schemas.microsoft.com/office/drawing/2014/main" id="{D2F843FE-FFB1-B935-683C-394FFCA735DE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65304"/>
            <a:ext cx="690466" cy="69269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  <p:sldLayoutId id="2147484056" r:id="rId12"/>
    <p:sldLayoutId id="2147484059" r:id="rId13"/>
    <p:sldLayoutId id="2147484060" r:id="rId14"/>
    <p:sldLayoutId id="2147484061" r:id="rId15"/>
  </p:sldLayoutIdLst>
  <p:transition>
    <p:dissolv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D50B0B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50B0B"/>
        </a:buClr>
        <a:buSzPct val="80000"/>
        <a:buFont typeface="Wingdings" panose="05000000000000000000" pitchFamily="2" charset="2"/>
        <a:buChar char="u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-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8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5.w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wmf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12.bin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E508E-ED69-A0FE-0DF1-7D46513E4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753F6F00-D220-2A79-5625-4A103B9B7BE7}"/>
              </a:ext>
            </a:extLst>
          </p:cNvPr>
          <p:cNvGrpSpPr>
            <a:grpSpLocks/>
          </p:cNvGrpSpPr>
          <p:nvPr/>
        </p:nvGrpSpPr>
        <p:grpSpPr bwMode="auto">
          <a:xfrm>
            <a:off x="2000250" y="857250"/>
            <a:ext cx="5143500" cy="5133975"/>
            <a:chOff x="2667000" y="1"/>
            <a:chExt cx="6858000" cy="6845127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8894748-89DF-B2A4-4D7D-CB8892CDEF9C}"/>
                </a:ext>
              </a:extLst>
            </p:cNvPr>
            <p:cNvSpPr/>
            <p:nvPr/>
          </p:nvSpPr>
          <p:spPr>
            <a:xfrm>
              <a:off x="2667000" y="1"/>
              <a:ext cx="6858000" cy="6845127"/>
            </a:xfrm>
            <a:custGeom>
              <a:avLst/>
              <a:gdLst>
                <a:gd name="connsiteX0" fmla="*/ 6430147 w 6858000"/>
                <a:gd name="connsiteY0" fmla="*/ 1771506 h 6845127"/>
                <a:gd name="connsiteX1" fmla="*/ 6444138 w 6858000"/>
                <a:gd name="connsiteY1" fmla="*/ 1794535 h 6845127"/>
                <a:gd name="connsiteX2" fmla="*/ 6858000 w 6858000"/>
                <a:gd name="connsiteY2" fmla="*/ 3429000 h 6845127"/>
                <a:gd name="connsiteX3" fmla="*/ 3779596 w 6858000"/>
                <a:gd name="connsiteY3" fmla="*/ 6840297 h 6845127"/>
                <a:gd name="connsiteX4" fmla="*/ 3716079 w 6858000"/>
                <a:gd name="connsiteY4" fmla="*/ 6845127 h 6845127"/>
                <a:gd name="connsiteX5" fmla="*/ 3716079 w 6858000"/>
                <a:gd name="connsiteY5" fmla="*/ 6242743 h 6845127"/>
                <a:gd name="connsiteX6" fmla="*/ 3718171 w 6858000"/>
                <a:gd name="connsiteY6" fmla="*/ 6242637 h 6845127"/>
                <a:gd name="connsiteX7" fmla="*/ 6257239 w 6858000"/>
                <a:gd name="connsiteY7" fmla="*/ 3429000 h 6845127"/>
                <a:gd name="connsiteX8" fmla="*/ 5915886 w 6858000"/>
                <a:gd name="connsiteY8" fmla="*/ 2080894 h 6845127"/>
                <a:gd name="connsiteX9" fmla="*/ 5910273 w 6858000"/>
                <a:gd name="connsiteY9" fmla="*/ 2071655 h 6845127"/>
                <a:gd name="connsiteX10" fmla="*/ 427853 w 6858000"/>
                <a:gd name="connsiteY10" fmla="*/ 1771506 h 6845127"/>
                <a:gd name="connsiteX11" fmla="*/ 947727 w 6858000"/>
                <a:gd name="connsiteY11" fmla="*/ 2071655 h 6845127"/>
                <a:gd name="connsiteX12" fmla="*/ 942115 w 6858000"/>
                <a:gd name="connsiteY12" fmla="*/ 2080894 h 6845127"/>
                <a:gd name="connsiteX13" fmla="*/ 600761 w 6858000"/>
                <a:gd name="connsiteY13" fmla="*/ 3429000 h 6845127"/>
                <a:gd name="connsiteX14" fmla="*/ 3139829 w 6858000"/>
                <a:gd name="connsiteY14" fmla="*/ 6242637 h 6845127"/>
                <a:gd name="connsiteX15" fmla="*/ 3141921 w 6858000"/>
                <a:gd name="connsiteY15" fmla="*/ 6242743 h 6845127"/>
                <a:gd name="connsiteX16" fmla="*/ 3141921 w 6858000"/>
                <a:gd name="connsiteY16" fmla="*/ 6845127 h 6845127"/>
                <a:gd name="connsiteX17" fmla="*/ 3078405 w 6858000"/>
                <a:gd name="connsiteY17" fmla="*/ 6840297 h 6845127"/>
                <a:gd name="connsiteX18" fmla="*/ 0 w 6858000"/>
                <a:gd name="connsiteY18" fmla="*/ 3429000 h 6845127"/>
                <a:gd name="connsiteX19" fmla="*/ 413862 w 6858000"/>
                <a:gd name="connsiteY19" fmla="*/ 1794535 h 6845127"/>
                <a:gd name="connsiteX20" fmla="*/ 3429000 w 6858000"/>
                <a:gd name="connsiteY20" fmla="*/ 0 h 6845127"/>
                <a:gd name="connsiteX21" fmla="*/ 6074983 w 6858000"/>
                <a:gd name="connsiteY21" fmla="*/ 1247838 h 6845127"/>
                <a:gd name="connsiteX22" fmla="*/ 6109319 w 6858000"/>
                <a:gd name="connsiteY22" fmla="*/ 1293755 h 6845127"/>
                <a:gd name="connsiteX23" fmla="*/ 5582347 w 6858000"/>
                <a:gd name="connsiteY23" fmla="*/ 1598003 h 6845127"/>
                <a:gd name="connsiteX24" fmla="*/ 5428867 w 6858000"/>
                <a:gd name="connsiteY24" fmla="*/ 1429133 h 6845127"/>
                <a:gd name="connsiteX25" fmla="*/ 3429000 w 6858000"/>
                <a:gd name="connsiteY25" fmla="*/ 600761 h 6845127"/>
                <a:gd name="connsiteX26" fmla="*/ 1429133 w 6858000"/>
                <a:gd name="connsiteY26" fmla="*/ 1429133 h 6845127"/>
                <a:gd name="connsiteX27" fmla="*/ 1275654 w 6858000"/>
                <a:gd name="connsiteY27" fmla="*/ 1598003 h 6845127"/>
                <a:gd name="connsiteX28" fmla="*/ 748681 w 6858000"/>
                <a:gd name="connsiteY28" fmla="*/ 1293755 h 6845127"/>
                <a:gd name="connsiteX29" fmla="*/ 783017 w 6858000"/>
                <a:gd name="connsiteY29" fmla="*/ 1247838 h 6845127"/>
                <a:gd name="connsiteX30" fmla="*/ 3429000 w 6858000"/>
                <a:gd name="connsiteY30" fmla="*/ 0 h 684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58000" h="6845127">
                  <a:moveTo>
                    <a:pt x="6430147" y="1771506"/>
                  </a:moveTo>
                  <a:lnTo>
                    <a:pt x="6444138" y="1794535"/>
                  </a:lnTo>
                  <a:cubicBezTo>
                    <a:pt x="6708077" y="2280402"/>
                    <a:pt x="6858000" y="2837193"/>
                    <a:pt x="6858000" y="3429000"/>
                  </a:cubicBezTo>
                  <a:cubicBezTo>
                    <a:pt x="6858000" y="5204423"/>
                    <a:pt x="5508689" y="6664698"/>
                    <a:pt x="3779596" y="6840297"/>
                  </a:cubicBezTo>
                  <a:lnTo>
                    <a:pt x="3716079" y="6845127"/>
                  </a:lnTo>
                  <a:lnTo>
                    <a:pt x="3716079" y="6242743"/>
                  </a:lnTo>
                  <a:lnTo>
                    <a:pt x="3718171" y="6242637"/>
                  </a:lnTo>
                  <a:cubicBezTo>
                    <a:pt x="5144328" y="6097803"/>
                    <a:pt x="6257239" y="4893369"/>
                    <a:pt x="6257239" y="3429000"/>
                  </a:cubicBezTo>
                  <a:cubicBezTo>
                    <a:pt x="6257239" y="2940877"/>
                    <a:pt x="6133582" y="2481636"/>
                    <a:pt x="5915886" y="2080894"/>
                  </a:cubicBezTo>
                  <a:lnTo>
                    <a:pt x="5910273" y="2071655"/>
                  </a:lnTo>
                  <a:close/>
                  <a:moveTo>
                    <a:pt x="427853" y="1771506"/>
                  </a:moveTo>
                  <a:lnTo>
                    <a:pt x="947727" y="2071655"/>
                  </a:lnTo>
                  <a:lnTo>
                    <a:pt x="942115" y="2080894"/>
                  </a:lnTo>
                  <a:cubicBezTo>
                    <a:pt x="724418" y="2481636"/>
                    <a:pt x="600761" y="2940877"/>
                    <a:pt x="600761" y="3429000"/>
                  </a:cubicBezTo>
                  <a:cubicBezTo>
                    <a:pt x="600761" y="4893369"/>
                    <a:pt x="1713673" y="6097803"/>
                    <a:pt x="3139829" y="6242637"/>
                  </a:cubicBezTo>
                  <a:lnTo>
                    <a:pt x="3141921" y="6242743"/>
                  </a:lnTo>
                  <a:lnTo>
                    <a:pt x="3141921" y="6845127"/>
                  </a:lnTo>
                  <a:lnTo>
                    <a:pt x="3078405" y="6840297"/>
                  </a:lnTo>
                  <a:cubicBezTo>
                    <a:pt x="1349311" y="6664698"/>
                    <a:pt x="0" y="5204423"/>
                    <a:pt x="0" y="3429000"/>
                  </a:cubicBezTo>
                  <a:cubicBezTo>
                    <a:pt x="0" y="2837193"/>
                    <a:pt x="149924" y="2280402"/>
                    <a:pt x="413862" y="1794535"/>
                  </a:cubicBezTo>
                  <a:close/>
                  <a:moveTo>
                    <a:pt x="3429000" y="0"/>
                  </a:moveTo>
                  <a:cubicBezTo>
                    <a:pt x="4494254" y="0"/>
                    <a:pt x="5446054" y="485752"/>
                    <a:pt x="6074983" y="1247838"/>
                  </a:cubicBezTo>
                  <a:lnTo>
                    <a:pt x="6109319" y="1293755"/>
                  </a:lnTo>
                  <a:lnTo>
                    <a:pt x="5582347" y="1598003"/>
                  </a:lnTo>
                  <a:lnTo>
                    <a:pt x="5428867" y="1429133"/>
                  </a:lnTo>
                  <a:cubicBezTo>
                    <a:pt x="4917057" y="917323"/>
                    <a:pt x="4209997" y="600761"/>
                    <a:pt x="3429000" y="600761"/>
                  </a:cubicBezTo>
                  <a:cubicBezTo>
                    <a:pt x="2648004" y="600761"/>
                    <a:pt x="1940944" y="917323"/>
                    <a:pt x="1429133" y="1429133"/>
                  </a:cubicBezTo>
                  <a:lnTo>
                    <a:pt x="1275654" y="1598003"/>
                  </a:lnTo>
                  <a:lnTo>
                    <a:pt x="748681" y="1293755"/>
                  </a:lnTo>
                  <a:lnTo>
                    <a:pt x="783017" y="1247838"/>
                  </a:lnTo>
                  <a:cubicBezTo>
                    <a:pt x="1411946" y="485752"/>
                    <a:pt x="2363747" y="0"/>
                    <a:pt x="3429000" y="0"/>
                  </a:cubicBezTo>
                  <a:close/>
                </a:path>
              </a:pathLst>
            </a:custGeom>
            <a:solidFill>
              <a:srgbClr val="FF0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schemeClr val="tx1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FDE780-CDA9-6853-EB06-614458A9AD35}"/>
                </a:ext>
              </a:extLst>
            </p:cNvPr>
            <p:cNvSpPr txBox="1"/>
            <p:nvPr/>
          </p:nvSpPr>
          <p:spPr>
            <a:xfrm rot="4558717">
              <a:off x="3032760" y="365760"/>
              <a:ext cx="6126480" cy="6126480"/>
            </a:xfrm>
            <a:prstGeom prst="rect">
              <a:avLst/>
            </a:prstGeom>
            <a:noFill/>
          </p:spPr>
          <p:txBody>
            <a:bodyPr spcFirstLastPara="1" wrap="none">
              <a:prstTxWarp prst="textCircle">
                <a:avLst>
                  <a:gd name="adj" fmla="val 11296177"/>
                </a:avLst>
              </a:prstTxWarp>
              <a:spAutoFit/>
            </a:bodyPr>
            <a:lstStyle/>
            <a:p>
              <a:pPr>
                <a:defRPr/>
              </a:pPr>
              <a:r>
                <a:rPr lang="en-US" sz="1350">
                  <a:solidFill>
                    <a:schemeClr val="bg1"/>
                  </a:solidFill>
                  <a:latin typeface="Arial Black" panose="020B0A04020102020204" pitchFamily="34" charset="0"/>
                </a:rPr>
                <a:t>Asking Question                          </a:t>
              </a:r>
              <a:r>
                <a:rPr lang="en-US" sz="135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Accountability     Initiative     Risk-taking                                      Servant </a:t>
              </a:r>
              <a:r>
                <a:rPr lang="en-US" sz="1350" dirty="0" err="1">
                  <a:solidFill>
                    <a:schemeClr val="bg1"/>
                  </a:solidFill>
                  <a:latin typeface="Arial Black" panose="020B0A04020102020204" pitchFamily="34" charset="0"/>
                </a:rPr>
                <a:t>Leardership</a:t>
              </a:r>
              <a:endParaRPr lang="en-US" sz="135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4DFCA57-7F58-6615-DDE4-BEFAA0CBE49C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1371600"/>
            <a:ext cx="4114800" cy="4114800"/>
            <a:chOff x="3352800" y="685800"/>
            <a:chExt cx="5486400" cy="5486400"/>
          </a:xfrm>
        </p:grpSpPr>
        <p:sp>
          <p:nvSpPr>
            <p:cNvPr id="22" name="Circle: Hollow 21">
              <a:extLst>
                <a:ext uri="{FF2B5EF4-FFF2-40B4-BE49-F238E27FC236}">
                  <a16:creationId xmlns:a16="http://schemas.microsoft.com/office/drawing/2014/main" id="{7B52782A-F02A-0077-B520-C75CFCA6098B}"/>
                </a:ext>
              </a:extLst>
            </p:cNvPr>
            <p:cNvSpPr/>
            <p:nvPr/>
          </p:nvSpPr>
          <p:spPr>
            <a:xfrm>
              <a:off x="3352800" y="685800"/>
              <a:ext cx="5486400" cy="5486400"/>
            </a:xfrm>
            <a:prstGeom prst="donut">
              <a:avLst>
                <a:gd name="adj" fmla="val 7867"/>
              </a:avLst>
            </a:prstGeom>
            <a:solidFill>
              <a:schemeClr val="bg1">
                <a:lumMod val="85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EA995ED-528E-F715-406B-0229CDB9AD02}"/>
                </a:ext>
              </a:extLst>
            </p:cNvPr>
            <p:cNvSpPr txBox="1"/>
            <p:nvPr/>
          </p:nvSpPr>
          <p:spPr>
            <a:xfrm>
              <a:off x="3627120" y="960120"/>
              <a:ext cx="4937760" cy="4937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>
              <a:prstTxWarp prst="textCircl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zh-TW" altLang="en-US" sz="1600" b="1" dirty="0">
                  <a:latin typeface="Arial Black" panose="020B0A04020102020204" pitchFamily="34" charset="0"/>
                </a:rPr>
                <a:t>正向                       積極</a:t>
              </a:r>
              <a:r>
                <a:rPr lang="zh-TW" altLang="en-US" sz="1275" dirty="0">
                  <a:latin typeface="Arial Black" panose="020B0A04020102020204" pitchFamily="34" charset="0"/>
                </a:rPr>
                <a:t>                              </a:t>
              </a:r>
              <a:r>
                <a:rPr lang="zh-TW" altLang="en-US" sz="1600" b="1" dirty="0">
                  <a:latin typeface="Arial Black" panose="020B0A04020102020204" pitchFamily="34" charset="0"/>
                </a:rPr>
                <a:t>堅持  </a:t>
              </a:r>
              <a:r>
                <a:rPr lang="zh-TW" altLang="en-US" sz="1275" dirty="0">
                  <a:latin typeface="Arial Black" panose="020B0A04020102020204" pitchFamily="34" charset="0"/>
                </a:rPr>
                <a:t>                            </a:t>
              </a:r>
              <a:r>
                <a:rPr lang="zh-TW" altLang="en-US" sz="1600" b="1" dirty="0">
                  <a:latin typeface="Arial Black" panose="020B0A04020102020204" pitchFamily="34" charset="0"/>
                </a:rPr>
                <a:t>永不放棄                    </a:t>
              </a:r>
              <a:r>
                <a:rPr lang="en-US" sz="1600" b="1" dirty="0">
                  <a:latin typeface="Arial Black" panose="020B0A04020102020204" pitchFamily="34" charset="0"/>
                </a:rPr>
                <a:t> </a:t>
              </a:r>
              <a:r>
                <a:rPr lang="zh-TW" altLang="en-US" sz="1600" b="1" dirty="0">
                  <a:latin typeface="Arial Black" panose="020B0A04020102020204" pitchFamily="34" charset="0"/>
                </a:rPr>
                <a:t>    </a:t>
              </a:r>
              <a:r>
                <a:rPr lang="en-US" sz="1600" b="1" dirty="0">
                  <a:latin typeface="Arial Black" panose="020B0A04020102020204" pitchFamily="34" charset="0"/>
                </a:rPr>
                <a:t>  </a:t>
              </a:r>
              <a:r>
                <a:rPr lang="en-US" sz="1275" dirty="0">
                  <a:latin typeface="Arial Black" panose="020B0A04020102020204" pitchFamily="34" charset="0"/>
                </a:rPr>
                <a:t>Keep the promise     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93B4616-9E7B-C3C2-8DCE-E6388FFD6636}"/>
              </a:ext>
            </a:extLst>
          </p:cNvPr>
          <p:cNvGrpSpPr>
            <a:grpSpLocks/>
          </p:cNvGrpSpPr>
          <p:nvPr/>
        </p:nvGrpSpPr>
        <p:grpSpPr bwMode="auto">
          <a:xfrm>
            <a:off x="3113088" y="1782763"/>
            <a:ext cx="2947987" cy="3292475"/>
            <a:chOff x="4149975" y="1234440"/>
            <a:chExt cx="3931920" cy="4389120"/>
          </a:xfrm>
        </p:grpSpPr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0CE9722D-8851-9796-8182-58F4860340AB}"/>
                </a:ext>
              </a:extLst>
            </p:cNvPr>
            <p:cNvSpPr/>
            <p:nvPr/>
          </p:nvSpPr>
          <p:spPr>
            <a:xfrm>
              <a:off x="4213496" y="1234440"/>
              <a:ext cx="3764650" cy="4389120"/>
            </a:xfrm>
            <a:custGeom>
              <a:avLst/>
              <a:gdLst>
                <a:gd name="connsiteX0" fmla="*/ 0 w 3765963"/>
                <a:gd name="connsiteY0" fmla="*/ 3317499 h 4389120"/>
                <a:gd name="connsiteX1" fmla="*/ 411765 w 3765963"/>
                <a:gd name="connsiteY1" fmla="*/ 3317499 h 4389120"/>
                <a:gd name="connsiteX2" fmla="*/ 453321 w 3765963"/>
                <a:gd name="connsiteY2" fmla="*/ 3373072 h 4389120"/>
                <a:gd name="connsiteX3" fmla="*/ 1882981 w 3765963"/>
                <a:gd name="connsiteY3" fmla="*/ 4047295 h 4389120"/>
                <a:gd name="connsiteX4" fmla="*/ 3312642 w 3765963"/>
                <a:gd name="connsiteY4" fmla="*/ 3373072 h 4389120"/>
                <a:gd name="connsiteX5" fmla="*/ 3354198 w 3765963"/>
                <a:gd name="connsiteY5" fmla="*/ 3317499 h 4389120"/>
                <a:gd name="connsiteX6" fmla="*/ 3765963 w 3765963"/>
                <a:gd name="connsiteY6" fmla="*/ 3317499 h 4389120"/>
                <a:gd name="connsiteX7" fmla="*/ 3702745 w 3765963"/>
                <a:gd name="connsiteY7" fmla="*/ 3421560 h 4389120"/>
                <a:gd name="connsiteX8" fmla="*/ 1882981 w 3765963"/>
                <a:gd name="connsiteY8" fmla="*/ 4389120 h 4389120"/>
                <a:gd name="connsiteX9" fmla="*/ 63218 w 3765963"/>
                <a:gd name="connsiteY9" fmla="*/ 3421560 h 4389120"/>
                <a:gd name="connsiteX10" fmla="*/ 1882981 w 3765963"/>
                <a:gd name="connsiteY10" fmla="*/ 0 h 4389120"/>
                <a:gd name="connsiteX11" fmla="*/ 3702745 w 3765963"/>
                <a:gd name="connsiteY11" fmla="*/ 967561 h 4389120"/>
                <a:gd name="connsiteX12" fmla="*/ 3765963 w 3765963"/>
                <a:gd name="connsiteY12" fmla="*/ 1071621 h 4389120"/>
                <a:gd name="connsiteX13" fmla="*/ 3354198 w 3765963"/>
                <a:gd name="connsiteY13" fmla="*/ 1071621 h 4389120"/>
                <a:gd name="connsiteX14" fmla="*/ 3312642 w 3765963"/>
                <a:gd name="connsiteY14" fmla="*/ 1016049 h 4389120"/>
                <a:gd name="connsiteX15" fmla="*/ 1882981 w 3765963"/>
                <a:gd name="connsiteY15" fmla="*/ 341825 h 4389120"/>
                <a:gd name="connsiteX16" fmla="*/ 453321 w 3765963"/>
                <a:gd name="connsiteY16" fmla="*/ 1016049 h 4389120"/>
                <a:gd name="connsiteX17" fmla="*/ 411765 w 3765963"/>
                <a:gd name="connsiteY17" fmla="*/ 1071621 h 4389120"/>
                <a:gd name="connsiteX18" fmla="*/ 0 w 3765963"/>
                <a:gd name="connsiteY18" fmla="*/ 1071621 h 4389120"/>
                <a:gd name="connsiteX19" fmla="*/ 63218 w 3765963"/>
                <a:gd name="connsiteY19" fmla="*/ 967561 h 4389120"/>
                <a:gd name="connsiteX20" fmla="*/ 1882981 w 3765963"/>
                <a:gd name="connsiteY20" fmla="*/ 0 h 438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765963" h="4389120">
                  <a:moveTo>
                    <a:pt x="0" y="3317499"/>
                  </a:moveTo>
                  <a:lnTo>
                    <a:pt x="411765" y="3317499"/>
                  </a:lnTo>
                  <a:lnTo>
                    <a:pt x="453321" y="3373072"/>
                  </a:lnTo>
                  <a:cubicBezTo>
                    <a:pt x="793140" y="3784837"/>
                    <a:pt x="1307411" y="4047295"/>
                    <a:pt x="1882981" y="4047295"/>
                  </a:cubicBezTo>
                  <a:cubicBezTo>
                    <a:pt x="2458552" y="4047295"/>
                    <a:pt x="2972823" y="3784837"/>
                    <a:pt x="3312642" y="3373072"/>
                  </a:cubicBezTo>
                  <a:lnTo>
                    <a:pt x="3354198" y="3317499"/>
                  </a:lnTo>
                  <a:lnTo>
                    <a:pt x="3765963" y="3317499"/>
                  </a:lnTo>
                  <a:lnTo>
                    <a:pt x="3702745" y="3421560"/>
                  </a:lnTo>
                  <a:cubicBezTo>
                    <a:pt x="3308367" y="4005316"/>
                    <a:pt x="2640495" y="4389120"/>
                    <a:pt x="1882981" y="4389120"/>
                  </a:cubicBezTo>
                  <a:cubicBezTo>
                    <a:pt x="1125468" y="4389120"/>
                    <a:pt x="457596" y="4005316"/>
                    <a:pt x="63218" y="3421560"/>
                  </a:cubicBezTo>
                  <a:close/>
                  <a:moveTo>
                    <a:pt x="1882981" y="0"/>
                  </a:moveTo>
                  <a:cubicBezTo>
                    <a:pt x="2640495" y="0"/>
                    <a:pt x="3308367" y="383804"/>
                    <a:pt x="3702745" y="967561"/>
                  </a:cubicBezTo>
                  <a:lnTo>
                    <a:pt x="3765963" y="1071621"/>
                  </a:lnTo>
                  <a:lnTo>
                    <a:pt x="3354198" y="1071621"/>
                  </a:lnTo>
                  <a:lnTo>
                    <a:pt x="3312642" y="1016049"/>
                  </a:lnTo>
                  <a:cubicBezTo>
                    <a:pt x="2972823" y="604283"/>
                    <a:pt x="2458552" y="341825"/>
                    <a:pt x="1882981" y="341825"/>
                  </a:cubicBezTo>
                  <a:cubicBezTo>
                    <a:pt x="1307411" y="341825"/>
                    <a:pt x="793140" y="604283"/>
                    <a:pt x="453321" y="1016049"/>
                  </a:cubicBezTo>
                  <a:lnTo>
                    <a:pt x="411765" y="1071621"/>
                  </a:lnTo>
                  <a:lnTo>
                    <a:pt x="0" y="1071621"/>
                  </a:lnTo>
                  <a:lnTo>
                    <a:pt x="63218" y="967561"/>
                  </a:lnTo>
                  <a:cubicBezTo>
                    <a:pt x="457596" y="383804"/>
                    <a:pt x="1125468" y="0"/>
                    <a:pt x="1882981" y="0"/>
                  </a:cubicBezTo>
                  <a:close/>
                </a:path>
              </a:pathLst>
            </a:custGeom>
            <a:solidFill>
              <a:schemeClr val="tx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schemeClr val="tx1"/>
                </a:solidFill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3A29477-CFCA-C886-DDE2-B919AAC4C985}"/>
                </a:ext>
              </a:extLst>
            </p:cNvPr>
            <p:cNvSpPr txBox="1"/>
            <p:nvPr/>
          </p:nvSpPr>
          <p:spPr>
            <a:xfrm rot="3082057">
              <a:off x="4149975" y="1456607"/>
              <a:ext cx="3931920" cy="3931920"/>
            </a:xfrm>
            <a:prstGeom prst="rect">
              <a:avLst/>
            </a:prstGeom>
            <a:noFill/>
          </p:spPr>
          <p:txBody>
            <a:bodyPr spcFirstLastPara="1" wrap="none">
              <a:prstTxWarp prst="textCircl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en-US" sz="135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Voice of your heart                                                     Good and Happy Life</a:t>
              </a:r>
            </a:p>
          </p:txBody>
        </p:sp>
      </p:grpSp>
      <p:sp>
        <p:nvSpPr>
          <p:cNvPr id="54" name="Circle: Hollow 53">
            <a:extLst>
              <a:ext uri="{FF2B5EF4-FFF2-40B4-BE49-F238E27FC236}">
                <a16:creationId xmlns:a16="http://schemas.microsoft.com/office/drawing/2014/main" id="{D68A094B-C483-2180-9A77-20027B7E3C7F}"/>
              </a:ext>
            </a:extLst>
          </p:cNvPr>
          <p:cNvSpPr/>
          <p:nvPr/>
        </p:nvSpPr>
        <p:spPr>
          <a:xfrm>
            <a:off x="3268663" y="2125663"/>
            <a:ext cx="2606675" cy="2606675"/>
          </a:xfrm>
          <a:prstGeom prst="donut">
            <a:avLst>
              <a:gd name="adj" fmla="val 9742"/>
            </a:avLst>
          </a:prstGeom>
          <a:solidFill>
            <a:schemeClr val="bg1">
              <a:lumMod val="8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270557B-F18A-32E6-B640-BD9459764676}"/>
              </a:ext>
            </a:extLst>
          </p:cNvPr>
          <p:cNvSpPr txBox="1"/>
          <p:nvPr/>
        </p:nvSpPr>
        <p:spPr>
          <a:xfrm rot="2700000">
            <a:off x="3440430" y="2297430"/>
            <a:ext cx="2263140" cy="2263140"/>
          </a:xfrm>
          <a:prstGeom prst="rect">
            <a:avLst/>
          </a:prstGeom>
          <a:noFill/>
          <a:ln>
            <a:noFill/>
          </a:ln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>
              <a:defRPr/>
            </a:pPr>
            <a:r>
              <a:rPr lang="en-US" sz="1350" dirty="0">
                <a:latin typeface="Arial Black" panose="020B0A04020102020204" pitchFamily="34" charset="0"/>
              </a:rPr>
              <a:t>Right Career Development Plan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70BE5E62-B936-3911-CA9F-7D2A7A99E6D4}"/>
              </a:ext>
            </a:extLst>
          </p:cNvPr>
          <p:cNvSpPr/>
          <p:nvPr/>
        </p:nvSpPr>
        <p:spPr bwMode="auto">
          <a:xfrm>
            <a:off x="3563888" y="2420888"/>
            <a:ext cx="2016224" cy="2016224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/>
              <a:t>業務人員</a:t>
            </a:r>
            <a:endParaRPr lang="en-US" altLang="zh-TW" b="1" dirty="0"/>
          </a:p>
          <a:p>
            <a:pPr algn="ctr">
              <a:defRPr/>
            </a:pPr>
            <a:r>
              <a:rPr lang="zh-TW" altLang="en-US" b="1" dirty="0"/>
              <a:t>生涯規劃</a:t>
            </a:r>
            <a:endParaRPr lang="en-US" altLang="zh-TW" b="1" dirty="0"/>
          </a:p>
          <a:p>
            <a:pPr algn="ctr">
              <a:defRPr/>
            </a:pPr>
            <a:endParaRPr lang="en-US" sz="1350" dirty="0"/>
          </a:p>
        </p:txBody>
      </p:sp>
      <p:pic>
        <p:nvPicPr>
          <p:cNvPr id="5" name="圖片 4" descr="一張含有 豬, 美工圖案, 設計, 圖解 的圖片&#10;&#10;AI 產生的內容可能不正確。">
            <a:extLst>
              <a:ext uri="{FF2B5EF4-FFF2-40B4-BE49-F238E27FC236}">
                <a16:creationId xmlns:a16="http://schemas.microsoft.com/office/drawing/2014/main" id="{A51AEE98-D79F-03EB-94FC-C2742FA8F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749379"/>
            <a:ext cx="577776" cy="54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9927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7">
            <a:extLst>
              <a:ext uri="{FF2B5EF4-FFF2-40B4-BE49-F238E27FC236}">
                <a16:creationId xmlns:a16="http://schemas.microsoft.com/office/drawing/2014/main" id="{627AF165-32F6-41DC-8672-64761C63865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-180975" y="333375"/>
            <a:ext cx="9066213" cy="1600200"/>
          </a:xfrm>
        </p:spPr>
        <p:txBody>
          <a:bodyPr lIns="92075" tIns="46038" rIns="92075" bIns="46038" anchor="ctr"/>
          <a:lstStyle/>
          <a:p>
            <a:br>
              <a:rPr lang="en-US" altLang="zh-TW" sz="4800" b="0" dirty="0">
                <a:solidFill>
                  <a:schemeClr val="tx1"/>
                </a:solidFill>
                <a:ea typeface="超研澤空疊圓" pitchFamily="49" charset="-120"/>
              </a:rPr>
            </a:br>
            <a:br>
              <a:rPr lang="en-US" altLang="zh-TW" sz="4800" b="0" dirty="0">
                <a:solidFill>
                  <a:schemeClr val="tx1"/>
                </a:solidFill>
                <a:ea typeface="超研澤空疊圓" pitchFamily="49" charset="-120"/>
              </a:rPr>
            </a:br>
            <a:endParaRPr lang="en-US" altLang="zh-TW" sz="4800" b="0" dirty="0">
              <a:solidFill>
                <a:schemeClr val="tx1"/>
              </a:solidFill>
              <a:ea typeface="超研澤空疊圓" pitchFamily="49" charset="-120"/>
            </a:endParaRPr>
          </a:p>
        </p:txBody>
      </p:sp>
      <p:sp>
        <p:nvSpPr>
          <p:cNvPr id="7171" name="Rectangle 1032">
            <a:extLst>
              <a:ext uri="{FF2B5EF4-FFF2-40B4-BE49-F238E27FC236}">
                <a16:creationId xmlns:a16="http://schemas.microsoft.com/office/drawing/2014/main" id="{95DB7D5A-C5AB-4E86-8C63-D0CE11E1FA0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sz="3200" dirty="0"/>
              <a:t>2025-07-25</a:t>
            </a:r>
          </a:p>
          <a:p>
            <a:r>
              <a:rPr lang="en-US" altLang="zh-TW" sz="3200" dirty="0"/>
              <a:t>James Wang</a:t>
            </a:r>
          </a:p>
          <a:p>
            <a:endParaRPr lang="en-US" altLang="zh-TW" sz="3200" dirty="0"/>
          </a:p>
        </p:txBody>
      </p:sp>
      <p:sp>
        <p:nvSpPr>
          <p:cNvPr id="7172" name="Rectangle 1033">
            <a:extLst>
              <a:ext uri="{FF2B5EF4-FFF2-40B4-BE49-F238E27FC236}">
                <a16:creationId xmlns:a16="http://schemas.microsoft.com/office/drawing/2014/main" id="{821BE264-903B-4A5C-AC27-E19D8199E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92150"/>
            <a:ext cx="8129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dirty="0">
                <a:latin typeface="超研澤空疊圓" pitchFamily="49" charset="-120"/>
                <a:ea typeface="超研澤空疊圓" pitchFamily="49" charset="-120"/>
              </a:rPr>
              <a:t>業務人員的 </a:t>
            </a:r>
            <a:r>
              <a:rPr kumimoji="0" lang="zh-TW" altLang="en-US" sz="4000" b="1" dirty="0">
                <a:solidFill>
                  <a:srgbClr val="FF0000"/>
                </a:solidFill>
                <a:latin typeface="超研澤空疊圓" pitchFamily="49" charset="-120"/>
                <a:ea typeface="超研澤空疊圓" pitchFamily="49" charset="-120"/>
              </a:rPr>
              <a:t>養成計劃 </a:t>
            </a:r>
            <a:r>
              <a:rPr kumimoji="0" lang="zh-TW" altLang="en-US" sz="4000" dirty="0">
                <a:latin typeface="超研澤空疊圓" pitchFamily="49" charset="-120"/>
                <a:ea typeface="超研澤空疊圓" pitchFamily="49" charset="-120"/>
              </a:rPr>
              <a:t>及 </a:t>
            </a:r>
            <a:r>
              <a:rPr kumimoji="0" lang="zh-TW" altLang="en-US" sz="4000" b="1" dirty="0">
                <a:latin typeface="超研澤空疊圓" pitchFamily="49" charset="-120"/>
                <a:ea typeface="超研澤空疊圓" pitchFamily="49" charset="-120"/>
              </a:rPr>
              <a:t>生涯規劃</a:t>
            </a:r>
          </a:p>
        </p:txBody>
      </p:sp>
    </p:spTree>
  </p:cSld>
  <p:clrMapOvr>
    <a:masterClrMapping/>
  </p:clrMapOvr>
  <p:transition advTm="9000">
    <p:blind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050">
            <a:extLst>
              <a:ext uri="{FF2B5EF4-FFF2-40B4-BE49-F238E27FC236}">
                <a16:creationId xmlns:a16="http://schemas.microsoft.com/office/drawing/2014/main" id="{065D7729-7B2F-4A30-9947-E3462394A6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476250"/>
            <a:ext cx="8437563" cy="1143000"/>
          </a:xfrm>
        </p:spPr>
        <p:txBody>
          <a:bodyPr/>
          <a:lstStyle/>
          <a:p>
            <a:r>
              <a:rPr lang="zh-TW" altLang="en-US" sz="4400"/>
              <a:t>業務員的角色</a:t>
            </a:r>
            <a:endParaRPr lang="zh-TW" altLang="en-US"/>
          </a:p>
        </p:txBody>
      </p:sp>
      <p:sp>
        <p:nvSpPr>
          <p:cNvPr id="48131" name="Rectangle 2051">
            <a:extLst>
              <a:ext uri="{FF2B5EF4-FFF2-40B4-BE49-F238E27FC236}">
                <a16:creationId xmlns:a16="http://schemas.microsoft.com/office/drawing/2014/main" id="{5462F6A9-4648-43A2-ABDD-DB1918C3FBE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27088" y="1790700"/>
            <a:ext cx="3313112" cy="4572000"/>
          </a:xfrm>
        </p:spPr>
        <p:txBody>
          <a:bodyPr/>
          <a:lstStyle/>
          <a:p>
            <a:r>
              <a:rPr lang="zh-TW" altLang="en-US" sz="4000"/>
              <a:t>於公司</a:t>
            </a:r>
          </a:p>
          <a:p>
            <a:r>
              <a:rPr lang="zh-TW" altLang="en-US" sz="4000"/>
              <a:t>於產業</a:t>
            </a:r>
          </a:p>
          <a:p>
            <a:r>
              <a:rPr lang="zh-TW" altLang="en-US" sz="4000"/>
              <a:t>於個人</a:t>
            </a:r>
          </a:p>
          <a:p>
            <a:r>
              <a:rPr lang="zh-TW" altLang="en-US" sz="4000"/>
              <a:t>於家庭</a:t>
            </a:r>
          </a:p>
          <a:p>
            <a:r>
              <a:rPr lang="zh-TW" altLang="en-US" sz="4000"/>
              <a:t>於社會</a:t>
            </a:r>
            <a:r>
              <a:rPr lang="en-US" altLang="zh-TW" sz="4000"/>
              <a:t>,</a:t>
            </a:r>
            <a:r>
              <a:rPr lang="zh-TW" altLang="en-US" sz="4000"/>
              <a:t>國家</a:t>
            </a:r>
          </a:p>
        </p:txBody>
      </p:sp>
      <p:sp>
        <p:nvSpPr>
          <p:cNvPr id="2" name="線上影像版面配置區 1">
            <a:extLst>
              <a:ext uri="{FF2B5EF4-FFF2-40B4-BE49-F238E27FC236}">
                <a16:creationId xmlns:a16="http://schemas.microsoft.com/office/drawing/2014/main" id="{6F169C34-A0BF-A786-0DD0-94111641A092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EED85DF0-8010-4604-9CDF-6705D6AA8D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3141663"/>
            <a:ext cx="4637088" cy="2357437"/>
          </a:xfrm>
        </p:spPr>
        <p:txBody>
          <a:bodyPr/>
          <a:lstStyle/>
          <a:p>
            <a:pPr marL="457200" lvl="1" indent="0">
              <a:buFontTx/>
              <a:buNone/>
            </a:pPr>
            <a:r>
              <a:rPr lang="zh-TW" altLang="en-US" sz="4800"/>
              <a:t>專業銷售人員</a:t>
            </a:r>
          </a:p>
        </p:txBody>
      </p:sp>
      <p:sp>
        <p:nvSpPr>
          <p:cNvPr id="86019" name="Rectangle 6">
            <a:extLst>
              <a:ext uri="{FF2B5EF4-FFF2-40B4-BE49-F238E27FC236}">
                <a16:creationId xmlns:a16="http://schemas.microsoft.com/office/drawing/2014/main" id="{77C529AE-15FC-4A6B-BF38-5CCC818AD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4392613" cy="935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業務員培訓綱領</a:t>
            </a:r>
          </a:p>
        </p:txBody>
      </p:sp>
      <p:pic>
        <p:nvPicPr>
          <p:cNvPr id="86020" name="線上影像版面配置區 4" descr="一張含有 個人, 牆, 直立的, 男人 的圖片&#10;&#10;自動產生的描述">
            <a:extLst>
              <a:ext uri="{FF2B5EF4-FFF2-40B4-BE49-F238E27FC236}">
                <a16:creationId xmlns:a16="http://schemas.microsoft.com/office/drawing/2014/main" id="{A781A4F9-DA99-4900-8123-D458E344C76D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76838" y="2654300"/>
            <a:ext cx="3794125" cy="2844800"/>
          </a:xfrm>
        </p:spPr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>
            <a:extLst>
              <a:ext uri="{FF2B5EF4-FFF2-40B4-BE49-F238E27FC236}">
                <a16:creationId xmlns:a16="http://schemas.microsoft.com/office/drawing/2014/main" id="{72C4D3C5-5A23-43E2-8EA0-70E73F46C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4392613" cy="935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TW" altLang="en-US" sz="4000"/>
              <a:t>專業銷售人員</a:t>
            </a:r>
            <a:endParaRPr kumimoji="0" lang="zh-TW" altLang="en-US" sz="4000">
              <a:solidFill>
                <a:srgbClr val="D50B0B"/>
              </a:solidFill>
              <a:latin typeface="超研澤空疊圓" pitchFamily="49" charset="-120"/>
              <a:ea typeface="超研澤空疊圓" pitchFamily="49" charset="-120"/>
            </a:endParaRPr>
          </a:p>
        </p:txBody>
      </p:sp>
      <p:pic>
        <p:nvPicPr>
          <p:cNvPr id="88067" name="線上影像版面配置區 3" descr="一張含有 女性, 個人, 桌 的圖片&#10;&#10;自動產生的描述">
            <a:extLst>
              <a:ext uri="{FF2B5EF4-FFF2-40B4-BE49-F238E27FC236}">
                <a16:creationId xmlns:a16="http://schemas.microsoft.com/office/drawing/2014/main" id="{34B0969F-E854-42F2-8B1B-C2BBDAC94E64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5963" y="4689475"/>
            <a:ext cx="2781300" cy="1647825"/>
          </a:xfrm>
        </p:spPr>
      </p:pic>
      <p:pic>
        <p:nvPicPr>
          <p:cNvPr id="88068" name="圖片 5" descr="一張含有 服飾, 個人, 牆, 握住 的圖片&#10;&#10;自動產生的描述">
            <a:extLst>
              <a:ext uri="{FF2B5EF4-FFF2-40B4-BE49-F238E27FC236}">
                <a16:creationId xmlns:a16="http://schemas.microsoft.com/office/drawing/2014/main" id="{D6B5203B-33B4-482F-B133-AA5CE7A36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330200"/>
            <a:ext cx="2754312" cy="2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9" name="圖片 7" descr="一張含有 個人, 室外, 服飾, 直立的 的圖片&#10;&#10;自動產生的描述">
            <a:extLst>
              <a:ext uri="{FF2B5EF4-FFF2-40B4-BE49-F238E27FC236}">
                <a16:creationId xmlns:a16="http://schemas.microsoft.com/office/drawing/2014/main" id="{85B48174-D68C-4074-803B-B3CA48653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082925"/>
            <a:ext cx="2754312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70" name="文字方塊 8">
            <a:extLst>
              <a:ext uri="{FF2B5EF4-FFF2-40B4-BE49-F238E27FC236}">
                <a16:creationId xmlns:a16="http://schemas.microsoft.com/office/drawing/2014/main" id="{9C44018C-02A4-4E2C-A3FF-1EDA45BA4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5976" y="1988840"/>
            <a:ext cx="1435224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醫師</a:t>
            </a: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律師</a:t>
            </a: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會計師</a:t>
            </a:r>
            <a:endParaRPr lang="zh-TW" altLang="en-US" sz="24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EED85DF0-8010-4604-9CDF-6705D6AA8D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3429000"/>
            <a:ext cx="4392613" cy="1826417"/>
          </a:xfrm>
        </p:spPr>
        <p:txBody>
          <a:bodyPr/>
          <a:lstStyle/>
          <a:p>
            <a:pPr marL="457200" lvl="1" indent="0">
              <a:buFontTx/>
              <a:buNone/>
            </a:pPr>
            <a:r>
              <a:rPr lang="zh-TW" altLang="en-US" sz="4800" dirty="0"/>
              <a:t>專業銷售人員</a:t>
            </a:r>
          </a:p>
        </p:txBody>
      </p:sp>
      <p:sp>
        <p:nvSpPr>
          <p:cNvPr id="86019" name="Rectangle 6">
            <a:extLst>
              <a:ext uri="{FF2B5EF4-FFF2-40B4-BE49-F238E27FC236}">
                <a16:creationId xmlns:a16="http://schemas.microsoft.com/office/drawing/2014/main" id="{77C529AE-15FC-4A6B-BF38-5CCC818AD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4392613" cy="935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dirty="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業務員培訓綱領</a:t>
            </a:r>
          </a:p>
        </p:txBody>
      </p:sp>
      <p:pic>
        <p:nvPicPr>
          <p:cNvPr id="4" name="線上影像版面配置區 3" descr="一張含有 文字, 草, 馬 的圖片&#10;&#10;自動產生的描述">
            <a:extLst>
              <a:ext uri="{FF2B5EF4-FFF2-40B4-BE49-F238E27FC236}">
                <a16:creationId xmlns:a16="http://schemas.microsoft.com/office/drawing/2014/main" id="{58796A0A-8E10-4D91-8ECC-055C431C823C}"/>
              </a:ext>
            </a:extLst>
          </p:cNvPr>
          <p:cNvPicPr>
            <a:picLocks noGrp="1" noChangeAspect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700808"/>
            <a:ext cx="4841334" cy="5082538"/>
          </a:xfrm>
        </p:spPr>
      </p:pic>
    </p:spTree>
    <p:extLst>
      <p:ext uri="{BB962C8B-B14F-4D97-AF65-F5344CB8AC3E}">
        <p14:creationId xmlns:p14="http://schemas.microsoft.com/office/powerpoint/2010/main" val="504210489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3">
            <a:extLst>
              <a:ext uri="{FF2B5EF4-FFF2-40B4-BE49-F238E27FC236}">
                <a16:creationId xmlns:a16="http://schemas.microsoft.com/office/drawing/2014/main" id="{42EEA898-B73E-4EC6-8222-8AD8DD7BE9F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31913" y="1847850"/>
            <a:ext cx="4038600" cy="4838700"/>
          </a:xfrm>
        </p:spPr>
        <p:txBody>
          <a:bodyPr/>
          <a:lstStyle/>
          <a:p>
            <a:r>
              <a:rPr lang="zh-TW" altLang="en-US" sz="3200"/>
              <a:t>企業的五大部門</a:t>
            </a:r>
          </a:p>
          <a:p>
            <a:pPr lvl="1"/>
            <a:r>
              <a:rPr lang="zh-TW" altLang="en-US" sz="3200"/>
              <a:t>生產</a:t>
            </a:r>
          </a:p>
          <a:p>
            <a:pPr lvl="1"/>
            <a:r>
              <a:rPr lang="zh-TW" altLang="en-US" sz="6000">
                <a:solidFill>
                  <a:srgbClr val="FC0128"/>
                </a:solidFill>
                <a:ea typeface="超研澤空疊圓" pitchFamily="49" charset="-120"/>
              </a:rPr>
              <a:t>行銷</a:t>
            </a:r>
            <a:endParaRPr lang="zh-TW" altLang="en-US" sz="3600"/>
          </a:p>
          <a:p>
            <a:pPr lvl="1"/>
            <a:r>
              <a:rPr lang="zh-TW" altLang="en-US" sz="3200"/>
              <a:t>財務</a:t>
            </a:r>
          </a:p>
          <a:p>
            <a:pPr lvl="1"/>
            <a:r>
              <a:rPr lang="zh-TW" altLang="en-US" sz="3200"/>
              <a:t>人事</a:t>
            </a:r>
          </a:p>
          <a:p>
            <a:pPr lvl="1"/>
            <a:r>
              <a:rPr lang="zh-TW" altLang="en-US" sz="3200"/>
              <a:t>研發</a:t>
            </a:r>
          </a:p>
        </p:txBody>
      </p:sp>
      <p:sp>
        <p:nvSpPr>
          <p:cNvPr id="90116" name="Rectangle 6">
            <a:extLst>
              <a:ext uri="{FF2B5EF4-FFF2-40B4-BE49-F238E27FC236}">
                <a16:creationId xmlns:a16="http://schemas.microsoft.com/office/drawing/2014/main" id="{1B62DCA6-6320-47AB-ABED-2DC41E09B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5976938" cy="935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業務人員 的</a:t>
            </a:r>
            <a:r>
              <a:rPr kumimoji="0" lang="zh-TW" altLang="en-US" sz="4000" b="1">
                <a:latin typeface="超研澤空疊圓" pitchFamily="49" charset="-120"/>
                <a:ea typeface="超研澤空疊圓" pitchFamily="49" charset="-120"/>
              </a:rPr>
              <a:t>養成訓練綱領</a:t>
            </a:r>
          </a:p>
        </p:txBody>
      </p:sp>
      <p:sp>
        <p:nvSpPr>
          <p:cNvPr id="3" name="線上影像版面配置區 2">
            <a:extLst>
              <a:ext uri="{FF2B5EF4-FFF2-40B4-BE49-F238E27FC236}">
                <a16:creationId xmlns:a16="http://schemas.microsoft.com/office/drawing/2014/main" id="{EA37FA3A-C168-EE7F-C8D3-A179729BC147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3">
            <a:extLst>
              <a:ext uri="{FF2B5EF4-FFF2-40B4-BE49-F238E27FC236}">
                <a16:creationId xmlns:a16="http://schemas.microsoft.com/office/drawing/2014/main" id="{4C6194A6-148D-4862-AED3-FBCC3CD6A9C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125538"/>
            <a:ext cx="8064500" cy="4932362"/>
          </a:xfrm>
        </p:spPr>
        <p:txBody>
          <a:bodyPr/>
          <a:lstStyle/>
          <a:p>
            <a:r>
              <a:rPr lang="zh-TW" altLang="en-US" sz="3200" dirty="0"/>
              <a:t>銷售</a:t>
            </a:r>
            <a:r>
              <a:rPr lang="zh-TW" altLang="en-US" sz="3200" dirty="0">
                <a:solidFill>
                  <a:srgbClr val="3A07F6"/>
                </a:solidFill>
              </a:rPr>
              <a:t>訓練</a:t>
            </a:r>
          </a:p>
          <a:p>
            <a:pPr lvl="1"/>
            <a:r>
              <a:rPr lang="en-US" altLang="zh-TW" sz="2000" dirty="0"/>
              <a:t>Sales to one person</a:t>
            </a:r>
          </a:p>
          <a:p>
            <a:pPr lvl="2"/>
            <a:r>
              <a:rPr lang="en-US" altLang="zh-TW" sz="2000" dirty="0"/>
              <a:t>PSS, S4, CTT</a:t>
            </a:r>
          </a:p>
          <a:p>
            <a:pPr lvl="1"/>
            <a:r>
              <a:rPr lang="zh-TW" altLang="zh-TW" sz="2000" dirty="0"/>
              <a:t>群體銷售技巧</a:t>
            </a:r>
            <a:endParaRPr lang="en-US" altLang="zh-TW" sz="2000" dirty="0"/>
          </a:p>
          <a:p>
            <a:pPr lvl="2"/>
            <a:r>
              <a:rPr lang="en-US" altLang="zh-TW" sz="2000" dirty="0"/>
              <a:t>SALT, CAM</a:t>
            </a:r>
          </a:p>
          <a:p>
            <a:pPr lvl="1"/>
            <a:r>
              <a:rPr lang="zh-TW" altLang="en-US" sz="2000" dirty="0"/>
              <a:t>簡報技巧</a:t>
            </a:r>
          </a:p>
          <a:p>
            <a:pPr lvl="1"/>
            <a:r>
              <a:rPr lang="zh-TW" altLang="en-US" sz="2000" dirty="0"/>
              <a:t>談判技巧</a:t>
            </a:r>
          </a:p>
          <a:p>
            <a:pPr lvl="1"/>
            <a:r>
              <a:rPr lang="zh-TW" altLang="en-US" sz="2000" dirty="0"/>
              <a:t>溝通技巧</a:t>
            </a:r>
          </a:p>
          <a:p>
            <a:pPr lvl="1"/>
            <a:r>
              <a:rPr lang="zh-TW" altLang="en-US" sz="2000" dirty="0"/>
              <a:t>傾聽技巧</a:t>
            </a:r>
          </a:p>
          <a:p>
            <a:pPr lvl="1"/>
            <a:r>
              <a:rPr lang="zh-TW" altLang="en-US" sz="2000" dirty="0"/>
              <a:t>時間管理</a:t>
            </a:r>
          </a:p>
          <a:p>
            <a:pPr lvl="1"/>
            <a:r>
              <a:rPr lang="zh-TW" altLang="en-US" sz="2000" dirty="0"/>
              <a:t>演說技巧</a:t>
            </a:r>
          </a:p>
          <a:p>
            <a:pPr lvl="1"/>
            <a:r>
              <a:rPr lang="zh-TW" altLang="en-US" sz="2000" dirty="0"/>
              <a:t>領導統馭</a:t>
            </a:r>
            <a:endParaRPr lang="zh-TW" altLang="en-US" sz="2400" dirty="0"/>
          </a:p>
        </p:txBody>
      </p:sp>
      <p:sp>
        <p:nvSpPr>
          <p:cNvPr id="92164" name="Rectangle 5">
            <a:extLst>
              <a:ext uri="{FF2B5EF4-FFF2-40B4-BE49-F238E27FC236}">
                <a16:creationId xmlns:a16="http://schemas.microsoft.com/office/drawing/2014/main" id="{DC646BA4-BA46-45FA-B3A3-D13EA51C7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sp>
        <p:nvSpPr>
          <p:cNvPr id="3" name="線上影像版面配置區 2">
            <a:extLst>
              <a:ext uri="{FF2B5EF4-FFF2-40B4-BE49-F238E27FC236}">
                <a16:creationId xmlns:a16="http://schemas.microsoft.com/office/drawing/2014/main" id="{210CA028-A217-D0BF-8ED0-D93DE2ADDA65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3">
            <a:extLst>
              <a:ext uri="{FF2B5EF4-FFF2-40B4-BE49-F238E27FC236}">
                <a16:creationId xmlns:a16="http://schemas.microsoft.com/office/drawing/2014/main" id="{A617A749-E6DE-4837-A863-257258749F2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5900"/>
            <a:ext cx="8064500" cy="4572000"/>
          </a:xfrm>
        </p:spPr>
        <p:txBody>
          <a:bodyPr/>
          <a:lstStyle/>
          <a:p>
            <a:r>
              <a:rPr lang="zh-TW" altLang="en-US" sz="3200" dirty="0"/>
              <a:t>銷售</a:t>
            </a:r>
            <a:r>
              <a:rPr lang="zh-TW" altLang="en-US" sz="3200" dirty="0">
                <a:solidFill>
                  <a:srgbClr val="3A07F6"/>
                </a:solidFill>
              </a:rPr>
              <a:t>訓練</a:t>
            </a:r>
          </a:p>
          <a:p>
            <a:pPr lvl="1"/>
            <a:r>
              <a:rPr lang="en-US" altLang="zh-TW" sz="2000" dirty="0"/>
              <a:t>Sales to one person</a:t>
            </a:r>
          </a:p>
          <a:p>
            <a:pPr lvl="2"/>
            <a:r>
              <a:rPr lang="en-US" altLang="zh-TW" sz="2000" dirty="0"/>
              <a:t>PSS, S4, CTT</a:t>
            </a:r>
          </a:p>
          <a:p>
            <a:pPr lvl="1"/>
            <a:r>
              <a:rPr lang="zh-TW" altLang="zh-TW" sz="2000" dirty="0"/>
              <a:t>群體銷售技巧</a:t>
            </a:r>
            <a:endParaRPr lang="en-US" altLang="zh-TW" sz="2000" dirty="0"/>
          </a:p>
          <a:p>
            <a:pPr lvl="2"/>
            <a:r>
              <a:rPr lang="en-US" altLang="zh-TW" sz="2000" dirty="0"/>
              <a:t>SALT, CAM</a:t>
            </a:r>
          </a:p>
        </p:txBody>
      </p:sp>
      <p:sp>
        <p:nvSpPr>
          <p:cNvPr id="94211" name="Rectangle 5">
            <a:extLst>
              <a:ext uri="{FF2B5EF4-FFF2-40B4-BE49-F238E27FC236}">
                <a16:creationId xmlns:a16="http://schemas.microsoft.com/office/drawing/2014/main" id="{82555785-A9CD-44D8-9756-53EE95C12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sp>
        <p:nvSpPr>
          <p:cNvPr id="94212" name="美工圖案版面配置區 1">
            <a:extLst>
              <a:ext uri="{FF2B5EF4-FFF2-40B4-BE49-F238E27FC236}">
                <a16:creationId xmlns:a16="http://schemas.microsoft.com/office/drawing/2014/main" id="{AF7EFE31-907C-4E13-B9CB-970CC3D36397}"/>
              </a:ext>
            </a:extLst>
          </p:cNvPr>
          <p:cNvSpPr>
            <a:spLocks noGrp="1" noChangeArrowheads="1" noTextEdit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3">
            <a:extLst>
              <a:ext uri="{FF2B5EF4-FFF2-40B4-BE49-F238E27FC236}">
                <a16:creationId xmlns:a16="http://schemas.microsoft.com/office/drawing/2014/main" id="{8FD7BB17-301F-4B15-90E6-EEE8A91D4EB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981075"/>
            <a:ext cx="8064500" cy="5076825"/>
          </a:xfrm>
        </p:spPr>
        <p:txBody>
          <a:bodyPr/>
          <a:lstStyle/>
          <a:p>
            <a:r>
              <a:rPr lang="zh-TW" altLang="en-US" sz="3200"/>
              <a:t>銷售</a:t>
            </a:r>
            <a:r>
              <a:rPr lang="zh-TW" altLang="en-US" sz="3200">
                <a:solidFill>
                  <a:srgbClr val="3A07F6"/>
                </a:solidFill>
              </a:rPr>
              <a:t>訓練 </a:t>
            </a:r>
            <a:r>
              <a:rPr lang="en-US" altLang="zh-TW" sz="3200">
                <a:solidFill>
                  <a:srgbClr val="3A07F6"/>
                </a:solidFill>
              </a:rPr>
              <a:t>- </a:t>
            </a:r>
            <a:r>
              <a:rPr lang="en-US" altLang="zh-TW"/>
              <a:t>Sales to one person - PSS</a:t>
            </a:r>
          </a:p>
        </p:txBody>
      </p:sp>
      <p:sp>
        <p:nvSpPr>
          <p:cNvPr id="98307" name="Rectangle 5">
            <a:extLst>
              <a:ext uri="{FF2B5EF4-FFF2-40B4-BE49-F238E27FC236}">
                <a16:creationId xmlns:a16="http://schemas.microsoft.com/office/drawing/2014/main" id="{A1332293-8AF7-4ADD-9020-E8D1FBEB8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pic>
        <p:nvPicPr>
          <p:cNvPr id="98308" name="美工圖案版面配置區 2">
            <a:extLst>
              <a:ext uri="{FF2B5EF4-FFF2-40B4-BE49-F238E27FC236}">
                <a16:creationId xmlns:a16="http://schemas.microsoft.com/office/drawing/2014/main" id="{0C50060C-56A0-4AB4-B3D4-785DF65224A4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50" y="1676400"/>
            <a:ext cx="10182225" cy="5167313"/>
          </a:xfrm>
        </p:spPr>
      </p:pic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3">
            <a:extLst>
              <a:ext uri="{FF2B5EF4-FFF2-40B4-BE49-F238E27FC236}">
                <a16:creationId xmlns:a16="http://schemas.microsoft.com/office/drawing/2014/main" id="{BA8ACC43-AC86-4A2B-B8E9-99C9A37507D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125538"/>
            <a:ext cx="8064500" cy="4932362"/>
          </a:xfrm>
        </p:spPr>
        <p:txBody>
          <a:bodyPr/>
          <a:lstStyle/>
          <a:p>
            <a:r>
              <a:rPr lang="zh-TW" altLang="en-US" sz="3200"/>
              <a:t>銷售</a:t>
            </a:r>
            <a:r>
              <a:rPr lang="zh-TW" altLang="en-US" sz="3200">
                <a:solidFill>
                  <a:srgbClr val="3A07F6"/>
                </a:solidFill>
              </a:rPr>
              <a:t>訓練</a:t>
            </a:r>
            <a:r>
              <a:rPr lang="en-US" altLang="zh-TW" sz="3200">
                <a:solidFill>
                  <a:srgbClr val="3A07F6"/>
                </a:solidFill>
              </a:rPr>
              <a:t>- </a:t>
            </a:r>
            <a:r>
              <a:rPr lang="en-US" altLang="zh-TW"/>
              <a:t>Sales to one person - PSS </a:t>
            </a:r>
          </a:p>
        </p:txBody>
      </p:sp>
      <p:sp>
        <p:nvSpPr>
          <p:cNvPr id="100355" name="Rectangle 5">
            <a:extLst>
              <a:ext uri="{FF2B5EF4-FFF2-40B4-BE49-F238E27FC236}">
                <a16:creationId xmlns:a16="http://schemas.microsoft.com/office/drawing/2014/main" id="{E2BF4861-0D1A-422D-A4A3-FB825ABC07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pic>
        <p:nvPicPr>
          <p:cNvPr id="100356" name="美工圖案版面配置區 4">
            <a:extLst>
              <a:ext uri="{FF2B5EF4-FFF2-40B4-BE49-F238E27FC236}">
                <a16:creationId xmlns:a16="http://schemas.microsoft.com/office/drawing/2014/main" id="{4F9CF288-25D9-4359-A1D2-C8F161390739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00213"/>
            <a:ext cx="9467850" cy="5224462"/>
          </a:xfrm>
        </p:spPr>
      </p:pic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3">
            <a:extLst>
              <a:ext uri="{FF2B5EF4-FFF2-40B4-BE49-F238E27FC236}">
                <a16:creationId xmlns:a16="http://schemas.microsoft.com/office/drawing/2014/main" id="{8FD7BB17-301F-4B15-90E6-EEE8A91D4EB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980728"/>
            <a:ext cx="8604572" cy="5400600"/>
          </a:xfrm>
        </p:spPr>
        <p:txBody>
          <a:bodyPr/>
          <a:lstStyle/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真正的銷售是一個愉快的聊天過程﹔聊對方的心願、需求，聊對方的擔憂、聊如何完成對方的心願、聊如何滿足對方的需求，聊如何解決對方的擔憂，達成對方的需求。</a:t>
            </a: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真正的銷售沒有對立的立場，沒有買方沒有賣方。</a:t>
            </a:r>
          </a:p>
          <a:p>
            <a:pPr marL="0" indent="0">
              <a:buNone/>
            </a:pPr>
            <a:r>
              <a:rPr lang="en-US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 </a:t>
            </a:r>
            <a:endParaRPr lang="zh-TW" altLang="zh-TW" sz="16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真正的銷售是全心地站在對方的立場設想，為對方解決問題。</a:t>
            </a: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真正的銷售不需要說服對方。</a:t>
            </a:r>
          </a:p>
          <a:p>
            <a:pPr marL="0" indent="0">
              <a:buNone/>
            </a:pPr>
            <a:r>
              <a:rPr lang="en-US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 </a:t>
            </a:r>
            <a:endParaRPr lang="zh-TW" altLang="zh-TW" sz="16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真正的銷售彼此沒有壓力。</a:t>
            </a: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真正的銷售是我們說的是對方想聽的，我們賣的是對方想要的。</a:t>
            </a:r>
            <a:endParaRPr lang="en-US" altLang="zh-TW" sz="16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真正的銷售是充滿價值感和意義感。</a:t>
            </a:r>
          </a:p>
          <a:p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真正的銷售，事成之后對方會說對你說謝謝。</a:t>
            </a:r>
          </a:p>
          <a:p>
            <a:pPr marL="0" indent="0">
              <a:buNone/>
            </a:pPr>
            <a:r>
              <a:rPr lang="en-US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 </a:t>
            </a:r>
            <a:endParaRPr lang="zh-TW" altLang="zh-TW" sz="16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*</a:t>
            </a:r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銷售最大的收獲不是</a:t>
            </a:r>
            <a:r>
              <a:rPr lang="zh-TW" altLang="en-US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獎金</a:t>
            </a:r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多少，不是晉升，不是增加了炫耀的資本，不是完成任務，</a:t>
            </a:r>
            <a:endParaRPr lang="en-US" altLang="zh-TW" sz="16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4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       </a:t>
            </a:r>
            <a:r>
              <a:rPr lang="zh-TW" altLang="zh-TW" sz="1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銷售最大的收獲是：你生活中多了一個信任你的人！</a:t>
            </a:r>
          </a:p>
          <a:p>
            <a:pPr marL="0" indent="0">
              <a:buNone/>
            </a:pPr>
            <a:r>
              <a:rPr lang="en-US" altLang="zh-TW" sz="14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 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*</a:t>
            </a:r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銷售最大的敵人不是</a:t>
            </a:r>
            <a:r>
              <a:rPr lang="zh-TW" altLang="en-US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競爭</a:t>
            </a:r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對手，不是價格太高，不是拒絕你的客戶，不是公司制度</a:t>
            </a:r>
            <a:r>
              <a:rPr lang="zh-TW" altLang="en-US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不好</a:t>
            </a:r>
            <a:r>
              <a:rPr lang="zh-TW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，不是產品不好</a:t>
            </a:r>
            <a:r>
              <a:rPr lang="en-US" altLang="zh-TW" sz="1600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zh-TW" altLang="en-US" sz="14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        </a:t>
            </a:r>
            <a:r>
              <a:rPr lang="zh-TW" altLang="zh-TW" sz="1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最大的敵人是：你的抱怨</a:t>
            </a:r>
            <a:r>
              <a:rPr lang="en-US" altLang="zh-TW" sz="16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; </a:t>
            </a:r>
            <a:r>
              <a:rPr lang="zh-TW" altLang="zh-TW" sz="1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你不會問</a:t>
            </a:r>
            <a:r>
              <a:rPr lang="en-US" altLang="zh-TW" sz="1600" b="1" kern="100" dirty="0">
                <a:solidFill>
                  <a:srgbClr val="FF0000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lang="en-US" altLang="zh-TW" sz="1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”</a:t>
            </a:r>
            <a:r>
              <a:rPr lang="zh-TW" altLang="zh-TW" sz="16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對</a:t>
            </a:r>
            <a:r>
              <a:rPr lang="en-US" altLang="zh-TW" sz="1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” </a:t>
            </a:r>
            <a:r>
              <a:rPr lang="zh-TW" altLang="zh-TW" sz="1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的問題</a:t>
            </a:r>
            <a:r>
              <a:rPr lang="zh-TW" altLang="zh-TW" sz="16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。</a:t>
            </a:r>
          </a:p>
          <a:p>
            <a:endParaRPr lang="en-US" altLang="zh-TW" dirty="0"/>
          </a:p>
        </p:txBody>
      </p:sp>
      <p:sp>
        <p:nvSpPr>
          <p:cNvPr id="98307" name="Rectangle 5">
            <a:extLst>
              <a:ext uri="{FF2B5EF4-FFF2-40B4-BE49-F238E27FC236}">
                <a16:creationId xmlns:a16="http://schemas.microsoft.com/office/drawing/2014/main" id="{A1332293-8AF7-4ADD-9020-E8D1FBEB8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6985074" cy="53349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buNone/>
            </a:pPr>
            <a:r>
              <a:rPr lang="en-US" altLang="zh-TW" sz="2400" kern="100" dirty="0">
                <a:effectLst/>
                <a:latin typeface="Segoe UI Emoji" panose="020B0502040204020203" pitchFamily="34" charset="0"/>
                <a:ea typeface="新細明體" panose="02020500000000000000" pitchFamily="18" charset="-120"/>
                <a:cs typeface="Segoe UI Emoji" panose="020B0502040204020203" pitchFamily="34" charset="0"/>
              </a:rPr>
              <a:t>👜</a:t>
            </a:r>
            <a:r>
              <a:rPr lang="zh-TW" altLang="zh-TW" sz="2400" b="1" kern="10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銷售的最高境界竟然是聊天，你會聊天嗎？</a:t>
            </a:r>
          </a:p>
        </p:txBody>
      </p:sp>
    </p:spTree>
    <p:extLst>
      <p:ext uri="{BB962C8B-B14F-4D97-AF65-F5344CB8AC3E}">
        <p14:creationId xmlns:p14="http://schemas.microsoft.com/office/powerpoint/2010/main" val="3241773709"/>
      </p:ext>
    </p:extLst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>
            <a:extLst>
              <a:ext uri="{FF2B5EF4-FFF2-40B4-BE49-F238E27FC236}">
                <a16:creationId xmlns:a16="http://schemas.microsoft.com/office/drawing/2014/main" id="{E73F5558-6AE8-4406-830B-E310106C692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5576" y="1196752"/>
            <a:ext cx="7777236" cy="5544616"/>
          </a:xfrm>
        </p:spPr>
        <p:txBody>
          <a:bodyPr/>
          <a:lstStyle/>
          <a:p>
            <a:r>
              <a:rPr lang="zh-TW" altLang="en-US" sz="3200" dirty="0"/>
              <a:t>銷售</a:t>
            </a:r>
            <a:r>
              <a:rPr lang="zh-TW" altLang="en-US" sz="3200" dirty="0">
                <a:solidFill>
                  <a:srgbClr val="3A07F6"/>
                </a:solidFill>
              </a:rPr>
              <a:t>訓練</a:t>
            </a:r>
          </a:p>
          <a:p>
            <a:pPr lvl="1"/>
            <a:r>
              <a:rPr lang="zh-TW" altLang="en-US" sz="2400" dirty="0">
                <a:latin typeface="+mj-ea"/>
                <a:ea typeface="+mj-ea"/>
              </a:rPr>
              <a:t>控制談話 </a:t>
            </a:r>
            <a:r>
              <a:rPr lang="en-US" altLang="zh-TW" sz="2400" dirty="0">
                <a:latin typeface="+mj-ea"/>
                <a:ea typeface="+mj-ea"/>
              </a:rPr>
              <a:t>- </a:t>
            </a:r>
            <a:r>
              <a:rPr lang="zh-TW" altLang="en-US" sz="3200" b="1" dirty="0">
                <a:latin typeface="+mj-ea"/>
                <a:ea typeface="+mj-ea"/>
              </a:rPr>
              <a:t>詢問法</a:t>
            </a:r>
            <a:r>
              <a:rPr lang="zh-TW" altLang="en-US" sz="2400" dirty="0">
                <a:latin typeface="+mj-ea"/>
                <a:ea typeface="+mj-ea"/>
              </a:rPr>
              <a:t>  </a:t>
            </a:r>
            <a:endParaRPr lang="en-US" altLang="zh-TW" sz="2400" dirty="0">
              <a:latin typeface="+mj-ea"/>
              <a:ea typeface="+mj-ea"/>
            </a:endParaRP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開放式問題</a:t>
            </a:r>
            <a:endParaRPr lang="en-US" altLang="zh-TW" sz="1800" dirty="0">
              <a:latin typeface="+mj-ea"/>
              <a:ea typeface="+mj-ea"/>
            </a:endParaRP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封閉式問題</a:t>
            </a:r>
            <a:endParaRPr lang="en-US" altLang="zh-TW" sz="1800" dirty="0">
              <a:latin typeface="+mj-ea"/>
              <a:ea typeface="+mj-ea"/>
            </a:endParaRP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引導式問題</a:t>
            </a:r>
            <a:r>
              <a:rPr lang="en-US" altLang="zh-TW" sz="1800" dirty="0">
                <a:latin typeface="+mj-ea"/>
                <a:ea typeface="+mj-ea"/>
              </a:rPr>
              <a:t>LQ</a:t>
            </a: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假設式問題</a:t>
            </a:r>
            <a:r>
              <a:rPr lang="en-US" altLang="zh-TW" sz="1800" dirty="0">
                <a:latin typeface="+mj-ea"/>
                <a:ea typeface="+mj-ea"/>
              </a:rPr>
              <a:t>HQ</a:t>
            </a:r>
          </a:p>
          <a:p>
            <a:pPr lvl="3"/>
            <a:r>
              <a:rPr lang="en-US" altLang="zh-TW" sz="1800" dirty="0">
                <a:latin typeface="+mj-ea"/>
                <a:ea typeface="+mj-ea"/>
              </a:rPr>
              <a:t>SPIN 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Situation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Problem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Impact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Need/Payoff</a:t>
            </a:r>
          </a:p>
          <a:p>
            <a:pPr lvl="2"/>
            <a:r>
              <a:rPr lang="zh-TW" altLang="en-US" sz="2400" dirty="0">
                <a:latin typeface="+mj-ea"/>
                <a:ea typeface="+mj-ea"/>
              </a:rPr>
              <a:t>是的</a:t>
            </a:r>
            <a:r>
              <a:rPr lang="en-US" altLang="zh-TW" sz="2400" dirty="0">
                <a:latin typeface="+mj-ea"/>
                <a:ea typeface="+mj-ea"/>
              </a:rPr>
              <a:t>;</a:t>
            </a:r>
            <a:r>
              <a:rPr lang="zh-TW" altLang="en-US" sz="2400" dirty="0">
                <a:latin typeface="+mj-ea"/>
                <a:ea typeface="+mj-ea"/>
              </a:rPr>
              <a:t> 但是法 </a:t>
            </a:r>
            <a:r>
              <a:rPr lang="en-US" altLang="zh-TW" sz="2400" dirty="0">
                <a:latin typeface="+mj-ea"/>
                <a:ea typeface="+mj-ea"/>
              </a:rPr>
              <a:t>…</a:t>
            </a:r>
          </a:p>
          <a:p>
            <a:pPr lvl="2"/>
            <a:r>
              <a:rPr lang="zh-TW" altLang="en-US" sz="2400" dirty="0">
                <a:latin typeface="+mj-ea"/>
                <a:ea typeface="+mj-ea"/>
              </a:rPr>
              <a:t>反投式</a:t>
            </a:r>
            <a:endParaRPr lang="en-US" altLang="zh-TW" sz="2400" dirty="0">
              <a:latin typeface="+mj-ea"/>
              <a:ea typeface="+mj-ea"/>
            </a:endParaRPr>
          </a:p>
          <a:p>
            <a:pPr lvl="2"/>
            <a:r>
              <a:rPr lang="zh-TW" altLang="en-US" sz="2400" dirty="0">
                <a:latin typeface="+mj-ea"/>
                <a:ea typeface="+mj-ea"/>
              </a:rPr>
              <a:t>話題轉換法</a:t>
            </a:r>
            <a:endParaRPr lang="en-US" altLang="zh-TW" sz="2000" dirty="0">
              <a:latin typeface="+mj-ea"/>
              <a:ea typeface="+mj-ea"/>
            </a:endParaRPr>
          </a:p>
        </p:txBody>
      </p:sp>
      <p:sp>
        <p:nvSpPr>
          <p:cNvPr id="106499" name="Rectangle 5">
            <a:extLst>
              <a:ext uri="{FF2B5EF4-FFF2-40B4-BE49-F238E27FC236}">
                <a16:creationId xmlns:a16="http://schemas.microsoft.com/office/drawing/2014/main" id="{CB5381CC-348E-4FDD-A2E3-7D5A1D1F1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pic>
        <p:nvPicPr>
          <p:cNvPr id="6" name="線上影像版面配置區 2" descr="一張含有 文字, 男人, 個人, 套裝 的圖片&#10;&#10;自動產生的描述">
            <a:extLst>
              <a:ext uri="{FF2B5EF4-FFF2-40B4-BE49-F238E27FC236}">
                <a16:creationId xmlns:a16="http://schemas.microsoft.com/office/drawing/2014/main" id="{7C3DED94-A38A-4AC0-9DCE-E6DEA990A252}"/>
              </a:ext>
            </a:extLst>
          </p:cNvPr>
          <p:cNvPicPr>
            <a:picLocks noGrp="1" noChangeAspect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988" y="2492896"/>
            <a:ext cx="3794125" cy="3794125"/>
          </a:xfrm>
        </p:spPr>
      </p:pic>
    </p:spTree>
    <p:extLst>
      <p:ext uri="{BB962C8B-B14F-4D97-AF65-F5344CB8AC3E}">
        <p14:creationId xmlns:p14="http://schemas.microsoft.com/office/powerpoint/2010/main" val="696273592"/>
      </p:ext>
    </p:extLst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>
            <a:extLst>
              <a:ext uri="{FF2B5EF4-FFF2-40B4-BE49-F238E27FC236}">
                <a16:creationId xmlns:a16="http://schemas.microsoft.com/office/drawing/2014/main" id="{E73F5558-6AE8-4406-830B-E310106C692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5576" y="1196752"/>
            <a:ext cx="7777236" cy="5544616"/>
          </a:xfrm>
        </p:spPr>
        <p:txBody>
          <a:bodyPr/>
          <a:lstStyle/>
          <a:p>
            <a:r>
              <a:rPr lang="zh-TW" altLang="en-US" sz="3200" dirty="0"/>
              <a:t>異議的處理應對</a:t>
            </a:r>
            <a:endParaRPr lang="zh-TW" altLang="en-US" sz="3200" dirty="0">
              <a:solidFill>
                <a:srgbClr val="3A07F6"/>
              </a:solidFill>
            </a:endParaRPr>
          </a:p>
          <a:p>
            <a:pPr lvl="1"/>
            <a:r>
              <a:rPr lang="zh-TW" altLang="en-US" sz="2400" dirty="0">
                <a:latin typeface="+mj-ea"/>
                <a:ea typeface="+mj-ea"/>
              </a:rPr>
              <a:t>控制談話 </a:t>
            </a:r>
            <a:r>
              <a:rPr lang="en-US" altLang="zh-TW" sz="2400" dirty="0">
                <a:latin typeface="+mj-ea"/>
                <a:ea typeface="+mj-ea"/>
              </a:rPr>
              <a:t>- </a:t>
            </a:r>
            <a:r>
              <a:rPr lang="zh-TW" altLang="en-US" sz="3600" b="1" dirty="0">
                <a:latin typeface="+mj-ea"/>
                <a:ea typeface="+mj-ea"/>
              </a:rPr>
              <a:t>詢問法</a:t>
            </a:r>
            <a:r>
              <a:rPr lang="zh-TW" altLang="en-US" sz="3200" b="1" dirty="0">
                <a:latin typeface="+mj-ea"/>
                <a:ea typeface="+mj-ea"/>
              </a:rPr>
              <a:t> </a:t>
            </a:r>
            <a:r>
              <a:rPr lang="en-US" altLang="zh-TW" sz="4400" b="1" dirty="0">
                <a:latin typeface="+mj-ea"/>
                <a:ea typeface="+mj-ea"/>
              </a:rPr>
              <a:t>Asking question!</a:t>
            </a:r>
            <a:r>
              <a:rPr lang="zh-TW" altLang="en-US" sz="3600" dirty="0">
                <a:latin typeface="+mj-ea"/>
                <a:ea typeface="+mj-ea"/>
              </a:rPr>
              <a:t>  </a:t>
            </a:r>
            <a:endParaRPr lang="en-US" altLang="zh-TW" sz="2400" dirty="0">
              <a:latin typeface="+mj-ea"/>
              <a:ea typeface="+mj-ea"/>
            </a:endParaRP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開放式問題</a:t>
            </a:r>
            <a:endParaRPr lang="en-US" altLang="zh-TW" sz="1800" dirty="0">
              <a:latin typeface="+mj-ea"/>
              <a:ea typeface="+mj-ea"/>
            </a:endParaRP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封閉式問題</a:t>
            </a:r>
            <a:endParaRPr lang="en-US" altLang="zh-TW" sz="1800" dirty="0">
              <a:latin typeface="+mj-ea"/>
              <a:ea typeface="+mj-ea"/>
            </a:endParaRP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引導式問題</a:t>
            </a:r>
            <a:r>
              <a:rPr lang="en-US" altLang="zh-TW" sz="1800" dirty="0">
                <a:latin typeface="+mj-ea"/>
                <a:ea typeface="+mj-ea"/>
              </a:rPr>
              <a:t>LQ</a:t>
            </a:r>
          </a:p>
          <a:p>
            <a:pPr lvl="3"/>
            <a:r>
              <a:rPr lang="zh-TW" altLang="en-US" sz="1800" dirty="0">
                <a:latin typeface="+mj-ea"/>
                <a:ea typeface="+mj-ea"/>
              </a:rPr>
              <a:t>假設式問題</a:t>
            </a:r>
            <a:r>
              <a:rPr lang="en-US" altLang="zh-TW" sz="1800" dirty="0">
                <a:latin typeface="+mj-ea"/>
                <a:ea typeface="+mj-ea"/>
              </a:rPr>
              <a:t>HQ</a:t>
            </a:r>
          </a:p>
          <a:p>
            <a:pPr lvl="3"/>
            <a:r>
              <a:rPr lang="en-US" altLang="zh-TW" sz="1800" dirty="0">
                <a:latin typeface="+mj-ea"/>
                <a:ea typeface="+mj-ea"/>
              </a:rPr>
              <a:t>SPIN 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Situation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Problem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Impact</a:t>
            </a:r>
          </a:p>
          <a:p>
            <a:pPr lvl="4"/>
            <a:r>
              <a:rPr lang="en-US" altLang="zh-TW" sz="1400" b="1" dirty="0">
                <a:latin typeface="+mj-ea"/>
                <a:ea typeface="+mj-ea"/>
              </a:rPr>
              <a:t>Need/Payoff</a:t>
            </a:r>
          </a:p>
          <a:p>
            <a:pPr lvl="2"/>
            <a:r>
              <a:rPr lang="zh-TW" altLang="en-US" sz="2400" dirty="0">
                <a:latin typeface="+mj-ea"/>
                <a:ea typeface="+mj-ea"/>
              </a:rPr>
              <a:t>是的</a:t>
            </a:r>
            <a:r>
              <a:rPr lang="en-US" altLang="zh-TW" sz="2400" dirty="0">
                <a:latin typeface="+mj-ea"/>
                <a:ea typeface="+mj-ea"/>
              </a:rPr>
              <a:t>;</a:t>
            </a:r>
            <a:r>
              <a:rPr lang="zh-TW" altLang="en-US" sz="2400" dirty="0">
                <a:latin typeface="+mj-ea"/>
                <a:ea typeface="+mj-ea"/>
              </a:rPr>
              <a:t> 但是法 </a:t>
            </a:r>
            <a:r>
              <a:rPr lang="en-US" altLang="zh-TW" sz="2400" dirty="0">
                <a:latin typeface="+mj-ea"/>
                <a:ea typeface="+mj-ea"/>
              </a:rPr>
              <a:t>…</a:t>
            </a:r>
          </a:p>
          <a:p>
            <a:pPr lvl="2"/>
            <a:r>
              <a:rPr lang="zh-TW" altLang="en-US" sz="2400" dirty="0">
                <a:latin typeface="+mj-ea"/>
                <a:ea typeface="+mj-ea"/>
              </a:rPr>
              <a:t>反投式</a:t>
            </a:r>
            <a:endParaRPr lang="en-US" altLang="zh-TW" sz="2400" dirty="0">
              <a:latin typeface="+mj-ea"/>
              <a:ea typeface="+mj-ea"/>
            </a:endParaRPr>
          </a:p>
          <a:p>
            <a:pPr lvl="2"/>
            <a:r>
              <a:rPr lang="zh-TW" altLang="en-US" sz="2400" dirty="0">
                <a:latin typeface="+mj-ea"/>
                <a:ea typeface="+mj-ea"/>
              </a:rPr>
              <a:t>話題轉換法</a:t>
            </a:r>
            <a:endParaRPr lang="en-US" altLang="zh-TW" sz="2000" dirty="0">
              <a:latin typeface="+mj-ea"/>
              <a:ea typeface="+mj-ea"/>
            </a:endParaRPr>
          </a:p>
        </p:txBody>
      </p:sp>
      <p:sp>
        <p:nvSpPr>
          <p:cNvPr id="106499" name="Rectangle 5">
            <a:extLst>
              <a:ext uri="{FF2B5EF4-FFF2-40B4-BE49-F238E27FC236}">
                <a16:creationId xmlns:a16="http://schemas.microsoft.com/office/drawing/2014/main" id="{CB5381CC-348E-4FDD-A2E3-7D5A1D1F1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sp>
        <p:nvSpPr>
          <p:cNvPr id="2" name="線上影像版面配置區 1">
            <a:extLst>
              <a:ext uri="{FF2B5EF4-FFF2-40B4-BE49-F238E27FC236}">
                <a16:creationId xmlns:a16="http://schemas.microsoft.com/office/drawing/2014/main" id="{73C2EA76-8CF0-75F5-5A0B-38694B514B41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069304"/>
      </p:ext>
    </p:extLst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>
            <a:extLst>
              <a:ext uri="{FF2B5EF4-FFF2-40B4-BE49-F238E27FC236}">
                <a16:creationId xmlns:a16="http://schemas.microsoft.com/office/drawing/2014/main" id="{F4353CA9-E35D-4A12-8342-216963CE238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4313"/>
            <a:ext cx="2879725" cy="4573587"/>
          </a:xfrm>
        </p:spPr>
        <p:txBody>
          <a:bodyPr/>
          <a:lstStyle/>
          <a:p>
            <a:pPr>
              <a:defRPr/>
            </a:pPr>
            <a:r>
              <a:rPr lang="zh-TW" altLang="en-US" sz="3200" dirty="0"/>
              <a:t>銷售</a:t>
            </a:r>
            <a:r>
              <a:rPr lang="zh-TW" altLang="en-US" sz="3200" dirty="0">
                <a:solidFill>
                  <a:srgbClr val="3A07F6"/>
                </a:solidFill>
              </a:rPr>
              <a:t>訓練</a:t>
            </a:r>
            <a:r>
              <a:rPr lang="en-US" altLang="zh-TW" sz="3200" dirty="0">
                <a:solidFill>
                  <a:srgbClr val="3A07F6"/>
                </a:solidFill>
              </a:rPr>
              <a:t>-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zh-TW" dirty="0"/>
              <a:t>Sales to one person - </a:t>
            </a:r>
          </a:p>
          <a:p>
            <a:pPr lvl="2">
              <a:defRPr/>
            </a:pPr>
            <a:r>
              <a:rPr lang="en-US" altLang="zh-TW" sz="2000" dirty="0"/>
              <a:t>S4, </a:t>
            </a:r>
          </a:p>
        </p:txBody>
      </p:sp>
      <p:sp>
        <p:nvSpPr>
          <p:cNvPr id="102403" name="Rectangle 5">
            <a:extLst>
              <a:ext uri="{FF2B5EF4-FFF2-40B4-BE49-F238E27FC236}">
                <a16:creationId xmlns:a16="http://schemas.microsoft.com/office/drawing/2014/main" id="{9AEF586B-4EB4-47A6-8116-7DCCE8AD8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3213"/>
            <a:ext cx="4067175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28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28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28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28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28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28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28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pic>
        <p:nvPicPr>
          <p:cNvPr id="102404" name="美工圖案版面配置區 4">
            <a:extLst>
              <a:ext uri="{FF2B5EF4-FFF2-40B4-BE49-F238E27FC236}">
                <a16:creationId xmlns:a16="http://schemas.microsoft.com/office/drawing/2014/main" id="{4B8C3C30-1A0D-4992-8D11-8CB49E70A1AB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4663" y="404813"/>
            <a:ext cx="4845050" cy="6462712"/>
          </a:xfrm>
        </p:spPr>
      </p:pic>
    </p:spTree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>
            <a:extLst>
              <a:ext uri="{FF2B5EF4-FFF2-40B4-BE49-F238E27FC236}">
                <a16:creationId xmlns:a16="http://schemas.microsoft.com/office/drawing/2014/main" id="{C7376B3B-075F-4CB3-A86A-F948F35C487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628775"/>
            <a:ext cx="2808287" cy="4429125"/>
          </a:xfrm>
        </p:spPr>
        <p:txBody>
          <a:bodyPr/>
          <a:lstStyle/>
          <a:p>
            <a:pPr>
              <a:defRPr/>
            </a:pPr>
            <a:r>
              <a:rPr lang="zh-TW" altLang="en-US" sz="3200" dirty="0"/>
              <a:t>銷售</a:t>
            </a:r>
            <a:r>
              <a:rPr lang="zh-TW" altLang="en-US" sz="3200" dirty="0">
                <a:solidFill>
                  <a:srgbClr val="3A07F6"/>
                </a:solidFill>
              </a:rPr>
              <a:t>訓練</a:t>
            </a:r>
            <a:r>
              <a:rPr lang="en-US" altLang="zh-TW" sz="3200" dirty="0">
                <a:solidFill>
                  <a:srgbClr val="3A07F6"/>
                </a:solidFill>
              </a:rPr>
              <a:t>-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zh-TW" dirty="0"/>
              <a:t>Sales to one person - </a:t>
            </a:r>
          </a:p>
          <a:p>
            <a:pPr lvl="2">
              <a:defRPr/>
            </a:pPr>
            <a:r>
              <a:rPr lang="en-US" altLang="zh-TW" sz="2000" dirty="0"/>
              <a:t>S4, </a:t>
            </a:r>
          </a:p>
        </p:txBody>
      </p:sp>
      <p:sp>
        <p:nvSpPr>
          <p:cNvPr id="104451" name="Rectangle 5">
            <a:extLst>
              <a:ext uri="{FF2B5EF4-FFF2-40B4-BE49-F238E27FC236}">
                <a16:creationId xmlns:a16="http://schemas.microsoft.com/office/drawing/2014/main" id="{F28DAD7C-A063-4854-BE7F-258DD5212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3213"/>
            <a:ext cx="39243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28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28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28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28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28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28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28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pic>
        <p:nvPicPr>
          <p:cNvPr id="104452" name="美工圖案版面配置區 2">
            <a:extLst>
              <a:ext uri="{FF2B5EF4-FFF2-40B4-BE49-F238E27FC236}">
                <a16:creationId xmlns:a16="http://schemas.microsoft.com/office/drawing/2014/main" id="{056248A0-A895-4B07-8739-CEED2C2C0539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4363" y="303213"/>
            <a:ext cx="4719637" cy="6540500"/>
          </a:xfrm>
        </p:spPr>
      </p:pic>
    </p:spTree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3">
            <a:extLst>
              <a:ext uri="{FF2B5EF4-FFF2-40B4-BE49-F238E27FC236}">
                <a16:creationId xmlns:a16="http://schemas.microsoft.com/office/drawing/2014/main" id="{E73F5558-6AE8-4406-830B-E310106C692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485900"/>
            <a:ext cx="8064500" cy="4572000"/>
          </a:xfrm>
        </p:spPr>
        <p:txBody>
          <a:bodyPr/>
          <a:lstStyle/>
          <a:p>
            <a:r>
              <a:rPr lang="zh-TW" altLang="en-US" sz="3200"/>
              <a:t>銷售</a:t>
            </a:r>
            <a:r>
              <a:rPr lang="zh-TW" altLang="en-US" sz="3200">
                <a:solidFill>
                  <a:srgbClr val="3A07F6"/>
                </a:solidFill>
              </a:rPr>
              <a:t>訓練</a:t>
            </a:r>
          </a:p>
          <a:p>
            <a:pPr lvl="1"/>
            <a:r>
              <a:rPr lang="zh-TW" altLang="zh-TW" sz="2000"/>
              <a:t>群體銷售技巧</a:t>
            </a:r>
            <a:endParaRPr lang="en-US" altLang="zh-TW" sz="2000"/>
          </a:p>
          <a:p>
            <a:pPr lvl="2"/>
            <a:r>
              <a:rPr lang="en-US" altLang="zh-TW" sz="2000"/>
              <a:t>SALT, CAM</a:t>
            </a:r>
          </a:p>
        </p:txBody>
      </p:sp>
      <p:sp>
        <p:nvSpPr>
          <p:cNvPr id="106499" name="Rectangle 5">
            <a:extLst>
              <a:ext uri="{FF2B5EF4-FFF2-40B4-BE49-F238E27FC236}">
                <a16:creationId xmlns:a16="http://schemas.microsoft.com/office/drawing/2014/main" id="{CB5381CC-348E-4FDD-A2E3-7D5A1D1F1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03213"/>
            <a:ext cx="5905500" cy="6778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(</a:t>
            </a:r>
            <a:r>
              <a:rPr kumimoji="0" lang="zh-TW" altLang="en-US" sz="36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企劃 及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銷售</a:t>
            </a:r>
            <a:r>
              <a:rPr kumimoji="0" lang="en-US" altLang="zh-TW" sz="3600">
                <a:latin typeface="超研澤空疊圓" pitchFamily="49" charset="-120"/>
                <a:ea typeface="超研澤空疊圓" pitchFamily="49" charset="-120"/>
              </a:rPr>
              <a:t>)</a:t>
            </a:r>
          </a:p>
        </p:txBody>
      </p:sp>
      <p:sp>
        <p:nvSpPr>
          <p:cNvPr id="106500" name="美工圖案版面配置區 3">
            <a:extLst>
              <a:ext uri="{FF2B5EF4-FFF2-40B4-BE49-F238E27FC236}">
                <a16:creationId xmlns:a16="http://schemas.microsoft.com/office/drawing/2014/main" id="{59E1462D-855F-45F7-9749-E869141C7E6A}"/>
              </a:ext>
            </a:extLst>
          </p:cNvPr>
          <p:cNvSpPr>
            <a:spLocks noGrp="1" noChangeArrowheads="1" noTextEdit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10">
            <a:extLst>
              <a:ext uri="{FF2B5EF4-FFF2-40B4-BE49-F238E27FC236}">
                <a16:creationId xmlns:a16="http://schemas.microsoft.com/office/drawing/2014/main" id="{52213D74-7276-42E0-85F5-872D68714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1382713"/>
            <a:ext cx="4724400" cy="463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FA968F7-FDDB-4AF5-9137-D27779092B9D}"/>
              </a:ext>
            </a:extLst>
          </p:cNvPr>
          <p:cNvSpPr txBox="1"/>
          <p:nvPr/>
        </p:nvSpPr>
        <p:spPr>
          <a:xfrm>
            <a:off x="2306638" y="3973513"/>
            <a:ext cx="1655762" cy="393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950" b="1" dirty="0">
                <a:solidFill>
                  <a:prstClr val="black"/>
                </a:solidFill>
              </a:rPr>
              <a:t>Closing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9393FD-12FF-4A8B-92A2-7FFD1C7FE353}"/>
              </a:ext>
            </a:extLst>
          </p:cNvPr>
          <p:cNvSpPr txBox="1"/>
          <p:nvPr/>
        </p:nvSpPr>
        <p:spPr>
          <a:xfrm>
            <a:off x="2900363" y="2073275"/>
            <a:ext cx="1671637" cy="76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950" b="1" dirty="0">
                <a:solidFill>
                  <a:prstClr val="black"/>
                </a:solidFill>
              </a:rPr>
              <a:t>Needs</a:t>
            </a:r>
          </a:p>
          <a:p>
            <a:pPr algn="ctr">
              <a:defRPr/>
            </a:pPr>
            <a:r>
              <a:rPr lang="en-US" sz="1200" b="1" dirty="0">
                <a:solidFill>
                  <a:prstClr val="black"/>
                </a:solidFill>
              </a:rPr>
              <a:t>Initial Benefit Statement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78C860-152B-4102-9BD7-9F1B14195D9B}"/>
              </a:ext>
            </a:extLst>
          </p:cNvPr>
          <p:cNvSpPr txBox="1"/>
          <p:nvPr/>
        </p:nvSpPr>
        <p:spPr>
          <a:xfrm>
            <a:off x="4600575" y="2381250"/>
            <a:ext cx="1671638" cy="393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950" b="1" dirty="0">
                <a:solidFill>
                  <a:prstClr val="black"/>
                </a:solidFill>
              </a:rPr>
              <a:t>Approach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61E052-26AE-4320-A248-8AF35DDA0B8F}"/>
              </a:ext>
            </a:extLst>
          </p:cNvPr>
          <p:cNvSpPr txBox="1"/>
          <p:nvPr/>
        </p:nvSpPr>
        <p:spPr>
          <a:xfrm>
            <a:off x="5089525" y="3973513"/>
            <a:ext cx="1671638" cy="393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950" b="1" dirty="0">
                <a:solidFill>
                  <a:prstClr val="black"/>
                </a:solidFill>
              </a:rPr>
              <a:t>Negotiation</a:t>
            </a:r>
          </a:p>
        </p:txBody>
      </p:sp>
      <p:pic>
        <p:nvPicPr>
          <p:cNvPr id="96263" name="Picture 15">
            <a:extLst>
              <a:ext uri="{FF2B5EF4-FFF2-40B4-BE49-F238E27FC236}">
                <a16:creationId xmlns:a16="http://schemas.microsoft.com/office/drawing/2014/main" id="{41F0D5F1-D199-4750-AB13-C4F15B470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75703">
            <a:off x="1308100" y="2298701"/>
            <a:ext cx="1373187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4" name="Picture 16">
            <a:extLst>
              <a:ext uri="{FF2B5EF4-FFF2-40B4-BE49-F238E27FC236}">
                <a16:creationId xmlns:a16="http://schemas.microsoft.com/office/drawing/2014/main" id="{18DA2687-808B-4E94-9BDD-07EE26B34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273523">
            <a:off x="6469063" y="2330450"/>
            <a:ext cx="1420812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5" name="TextBox 17">
            <a:extLst>
              <a:ext uri="{FF2B5EF4-FFF2-40B4-BE49-F238E27FC236}">
                <a16:creationId xmlns:a16="http://schemas.microsoft.com/office/drawing/2014/main" id="{4EF3E951-29EE-46B5-8772-A66E34628518}"/>
              </a:ext>
            </a:extLst>
          </p:cNvPr>
          <p:cNvSpPr txBox="1">
            <a:spLocks noChangeArrowheads="1"/>
          </p:cNvSpPr>
          <p:nvPr/>
        </p:nvSpPr>
        <p:spPr bwMode="auto">
          <a:xfrm rot="1142270">
            <a:off x="1571625" y="2433638"/>
            <a:ext cx="74295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500" b="1">
                <a:solidFill>
                  <a:srgbClr val="00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Entry</a:t>
            </a:r>
          </a:p>
        </p:txBody>
      </p:sp>
      <p:sp>
        <p:nvSpPr>
          <p:cNvPr id="96266" name="TextBox 18">
            <a:extLst>
              <a:ext uri="{FF2B5EF4-FFF2-40B4-BE49-F238E27FC236}">
                <a16:creationId xmlns:a16="http://schemas.microsoft.com/office/drawing/2014/main" id="{56639845-45A9-48A8-A9F9-5A4111C44E52}"/>
              </a:ext>
            </a:extLst>
          </p:cNvPr>
          <p:cNvSpPr txBox="1">
            <a:spLocks noChangeArrowheads="1"/>
          </p:cNvSpPr>
          <p:nvPr/>
        </p:nvSpPr>
        <p:spPr bwMode="auto">
          <a:xfrm rot="-1263859">
            <a:off x="6783388" y="2309813"/>
            <a:ext cx="10493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500" b="1">
                <a:solidFill>
                  <a:srgbClr val="00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Objection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688592E-42D8-42C1-812D-25015AD99C67}"/>
              </a:ext>
            </a:extLst>
          </p:cNvPr>
          <p:cNvSpPr txBox="1"/>
          <p:nvPr/>
        </p:nvSpPr>
        <p:spPr>
          <a:xfrm>
            <a:off x="3695700" y="4784725"/>
            <a:ext cx="1671638" cy="692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950" b="1" dirty="0">
                <a:solidFill>
                  <a:prstClr val="black"/>
                </a:solidFill>
              </a:rPr>
              <a:t>Supporting</a:t>
            </a:r>
          </a:p>
          <a:p>
            <a:pPr algn="ctr">
              <a:defRPr/>
            </a:pPr>
            <a:r>
              <a:rPr lang="en-US" sz="1950" b="1" dirty="0">
                <a:solidFill>
                  <a:prstClr val="black"/>
                </a:solidFill>
              </a:rPr>
              <a:t>Proof</a:t>
            </a:r>
          </a:p>
        </p:txBody>
      </p:sp>
      <p:sp>
        <p:nvSpPr>
          <p:cNvPr id="96268" name="Title 3">
            <a:extLst>
              <a:ext uri="{FF2B5EF4-FFF2-40B4-BE49-F238E27FC236}">
                <a16:creationId xmlns:a16="http://schemas.microsoft.com/office/drawing/2014/main" id="{570B6E89-C2D0-4963-8773-2D62099A4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574675"/>
            <a:ext cx="680085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700" b="1"/>
              <a:t>Selling Cycle</a:t>
            </a:r>
          </a:p>
        </p:txBody>
      </p:sp>
      <p:sp>
        <p:nvSpPr>
          <p:cNvPr id="20" name="Rectangular Callout 19">
            <a:extLst>
              <a:ext uri="{FF2B5EF4-FFF2-40B4-BE49-F238E27FC236}">
                <a16:creationId xmlns:a16="http://schemas.microsoft.com/office/drawing/2014/main" id="{25D4AB1F-3622-4979-9E89-3586B25C6BE5}"/>
              </a:ext>
            </a:extLst>
          </p:cNvPr>
          <p:cNvSpPr/>
          <p:nvPr/>
        </p:nvSpPr>
        <p:spPr>
          <a:xfrm>
            <a:off x="323850" y="1143000"/>
            <a:ext cx="2590800" cy="1028700"/>
          </a:xfrm>
          <a:prstGeom prst="wedgeRectCallout">
            <a:avLst>
              <a:gd name="adj1" fmla="val 70273"/>
              <a:gd name="adj2" fmla="val 3167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3FE468-7A49-4EB5-88C1-39A286978EAE}"/>
              </a:ext>
            </a:extLst>
          </p:cNvPr>
          <p:cNvSpPr txBox="1"/>
          <p:nvPr/>
        </p:nvSpPr>
        <p:spPr>
          <a:xfrm>
            <a:off x="6400800" y="1200150"/>
            <a:ext cx="2476500" cy="930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00" b="1" dirty="0">
                <a:latin typeface="+mj-lt"/>
              </a:rPr>
              <a:t>Consider alternatives and benefits to solve problem</a:t>
            </a:r>
          </a:p>
          <a:p>
            <a:pPr algn="ctr">
              <a:defRPr/>
            </a:pPr>
            <a:r>
              <a:rPr lang="en-US" sz="1100" b="1" dirty="0">
                <a:latin typeface="+mj-lt"/>
              </a:rPr>
              <a:t>Develop decision criteria</a:t>
            </a:r>
          </a:p>
          <a:p>
            <a:pPr algn="ctr">
              <a:defRPr/>
            </a:pPr>
            <a:r>
              <a:rPr lang="en-US" sz="1100" b="1" dirty="0">
                <a:latin typeface="+mj-lt"/>
              </a:rPr>
              <a:t>Close the Sale</a:t>
            </a:r>
          </a:p>
          <a:p>
            <a:pPr algn="ctr">
              <a:defRPr/>
            </a:pPr>
            <a:endParaRPr lang="en-US" sz="10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5" name="Rectangular Callout 24">
            <a:extLst>
              <a:ext uri="{FF2B5EF4-FFF2-40B4-BE49-F238E27FC236}">
                <a16:creationId xmlns:a16="http://schemas.microsoft.com/office/drawing/2014/main" id="{41959F95-2A7B-47AD-A3B2-8CDCFF6B0FA3}"/>
              </a:ext>
            </a:extLst>
          </p:cNvPr>
          <p:cNvSpPr/>
          <p:nvPr/>
        </p:nvSpPr>
        <p:spPr>
          <a:xfrm>
            <a:off x="6343650" y="1200150"/>
            <a:ext cx="2533650" cy="808038"/>
          </a:xfrm>
          <a:prstGeom prst="wedgeRectCallout">
            <a:avLst>
              <a:gd name="adj1" fmla="val -73958"/>
              <a:gd name="adj2" fmla="val 33595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8" name="Rectangular Callout 27">
            <a:extLst>
              <a:ext uri="{FF2B5EF4-FFF2-40B4-BE49-F238E27FC236}">
                <a16:creationId xmlns:a16="http://schemas.microsoft.com/office/drawing/2014/main" id="{2B7F4FC8-9E11-4AB2-9F94-D8675EA84175}"/>
              </a:ext>
            </a:extLst>
          </p:cNvPr>
          <p:cNvSpPr/>
          <p:nvPr/>
        </p:nvSpPr>
        <p:spPr>
          <a:xfrm>
            <a:off x="6761163" y="3829050"/>
            <a:ext cx="2116137" cy="1028700"/>
          </a:xfrm>
          <a:prstGeom prst="wedgeRectCallout">
            <a:avLst>
              <a:gd name="adj1" fmla="val -58349"/>
              <a:gd name="adj2" fmla="val -39931"/>
            </a:avLst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DF7AE3A-04E3-4990-8BC5-53E05F8FB950}"/>
              </a:ext>
            </a:extLst>
          </p:cNvPr>
          <p:cNvSpPr txBox="1"/>
          <p:nvPr/>
        </p:nvSpPr>
        <p:spPr>
          <a:xfrm>
            <a:off x="6784975" y="3922713"/>
            <a:ext cx="2116138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j-lt"/>
              </a:rPr>
              <a:t>Evaluate alternatives </a:t>
            </a:r>
          </a:p>
          <a:p>
            <a:pPr algn="ctr">
              <a:defRPr/>
            </a:pPr>
            <a:r>
              <a:rPr lang="en-US" sz="1400" b="1" dirty="0">
                <a:latin typeface="+mj-lt"/>
              </a:rPr>
              <a:t>Resolve concerns</a:t>
            </a:r>
          </a:p>
          <a:p>
            <a:pPr algn="ctr">
              <a:defRPr/>
            </a:pPr>
            <a:r>
              <a:rPr lang="en-US" sz="1400" b="1" dirty="0">
                <a:latin typeface="+mj-lt"/>
              </a:rPr>
              <a:t>Close the Sale</a:t>
            </a:r>
            <a:endParaRPr lang="en-US" sz="800" b="1" dirty="0">
              <a:latin typeface="+mj-lt"/>
            </a:endParaRPr>
          </a:p>
        </p:txBody>
      </p:sp>
      <p:sp>
        <p:nvSpPr>
          <p:cNvPr id="2" name="Rectangular Callout 1">
            <a:extLst>
              <a:ext uri="{FF2B5EF4-FFF2-40B4-BE49-F238E27FC236}">
                <a16:creationId xmlns:a16="http://schemas.microsoft.com/office/drawing/2014/main" id="{258813FE-82B4-4C6D-85FE-30994975286B}"/>
              </a:ext>
            </a:extLst>
          </p:cNvPr>
          <p:cNvSpPr/>
          <p:nvPr/>
        </p:nvSpPr>
        <p:spPr>
          <a:xfrm>
            <a:off x="5715000" y="5326063"/>
            <a:ext cx="1881188" cy="1017587"/>
          </a:xfrm>
          <a:prstGeom prst="wedgeRectCallout">
            <a:avLst>
              <a:gd name="adj1" fmla="val -65137"/>
              <a:gd name="adj2" fmla="val -38399"/>
            </a:avLst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B9D9E0-A55A-40DB-9C95-909230FFEA37}"/>
              </a:ext>
            </a:extLst>
          </p:cNvPr>
          <p:cNvSpPr txBox="1"/>
          <p:nvPr/>
        </p:nvSpPr>
        <p:spPr>
          <a:xfrm>
            <a:off x="5772740" y="5674722"/>
            <a:ext cx="1975017" cy="684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prstClr val="black"/>
                </a:solidFill>
                <a:latin typeface="+mj-lt"/>
              </a:rPr>
              <a:t>Final Close the Sale</a:t>
            </a:r>
          </a:p>
          <a:p>
            <a:pPr>
              <a:defRPr/>
            </a:pPr>
            <a:r>
              <a:rPr lang="en-US" sz="1400" b="1" dirty="0">
                <a:solidFill>
                  <a:prstClr val="black"/>
                </a:solidFill>
                <a:latin typeface="+mj-lt"/>
              </a:rPr>
              <a:t>Write the Contract</a:t>
            </a:r>
          </a:p>
          <a:p>
            <a:pPr>
              <a:defRPr/>
            </a:pPr>
            <a:endParaRPr lang="en-US" sz="1050" b="1" dirty="0">
              <a:solidFill>
                <a:prstClr val="black"/>
              </a:solidFill>
            </a:endParaRPr>
          </a:p>
        </p:txBody>
      </p:sp>
      <p:sp>
        <p:nvSpPr>
          <p:cNvPr id="4" name="Rectangular Callout 3">
            <a:extLst>
              <a:ext uri="{FF2B5EF4-FFF2-40B4-BE49-F238E27FC236}">
                <a16:creationId xmlns:a16="http://schemas.microsoft.com/office/drawing/2014/main" id="{393B4A24-1F41-4323-823B-D4BB7BF80DBC}"/>
              </a:ext>
            </a:extLst>
          </p:cNvPr>
          <p:cNvSpPr/>
          <p:nvPr/>
        </p:nvSpPr>
        <p:spPr>
          <a:xfrm>
            <a:off x="392113" y="3857625"/>
            <a:ext cx="1951037" cy="754063"/>
          </a:xfrm>
          <a:prstGeom prst="wedgeRectCallout">
            <a:avLst>
              <a:gd name="adj1" fmla="val 63294"/>
              <a:gd name="adj2" fmla="val -23100"/>
            </a:avLst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562517-5E83-40F2-B054-F37649756180}"/>
              </a:ext>
            </a:extLst>
          </p:cNvPr>
          <p:cNvSpPr txBox="1"/>
          <p:nvPr/>
        </p:nvSpPr>
        <p:spPr>
          <a:xfrm>
            <a:off x="539750" y="3927475"/>
            <a:ext cx="1803400" cy="739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j-lt"/>
              </a:rPr>
              <a:t>Review and Implement Checklist</a:t>
            </a:r>
          </a:p>
        </p:txBody>
      </p:sp>
      <p:sp>
        <p:nvSpPr>
          <p:cNvPr id="27" name="Slide Number Placeholder 3">
            <a:extLst>
              <a:ext uri="{FF2B5EF4-FFF2-40B4-BE49-F238E27FC236}">
                <a16:creationId xmlns:a16="http://schemas.microsoft.com/office/drawing/2014/main" id="{6E626157-AB2A-4E3A-947B-42D1D435844C}"/>
              </a:ext>
            </a:extLst>
          </p:cNvPr>
          <p:cNvSpPr txBox="1">
            <a:spLocks/>
          </p:cNvSpPr>
          <p:nvPr/>
        </p:nvSpPr>
        <p:spPr>
          <a:xfrm>
            <a:off x="7477125" y="5540375"/>
            <a:ext cx="1600200" cy="27463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EFFB88DD-7770-4377-AA0C-3C67B5B07F17}" type="slidenum">
              <a:rPr lang="en-US" sz="1350">
                <a:solidFill>
                  <a:schemeClr val="accent6"/>
                </a:solidFill>
              </a:rPr>
              <a:pPr algn="r">
                <a:defRPr/>
              </a:pPr>
              <a:t>18</a:t>
            </a:fld>
            <a:endParaRPr lang="en-US" sz="1350" dirty="0">
              <a:solidFill>
                <a:schemeClr val="accent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5792BBB-AAD4-4B62-82B8-9A0DB247E0AC}"/>
              </a:ext>
            </a:extLst>
          </p:cNvPr>
          <p:cNvSpPr txBox="1"/>
          <p:nvPr/>
        </p:nvSpPr>
        <p:spPr>
          <a:xfrm>
            <a:off x="323850" y="1103313"/>
            <a:ext cx="2533650" cy="116955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j-lt"/>
              </a:rPr>
              <a:t>Probing</a:t>
            </a:r>
          </a:p>
          <a:p>
            <a:pPr algn="ctr">
              <a:defRPr/>
            </a:pPr>
            <a:r>
              <a:rPr lang="en-US" sz="1400" b="1" dirty="0">
                <a:latin typeface="+mj-lt"/>
              </a:rPr>
              <a:t>Uncover &amp; develop problems</a:t>
            </a:r>
          </a:p>
          <a:p>
            <a:pPr algn="ctr">
              <a:defRPr/>
            </a:pPr>
            <a:r>
              <a:rPr lang="en-US" sz="1400" b="1" dirty="0">
                <a:latin typeface="+mj-lt"/>
              </a:rPr>
              <a:t>Insight Statement </a:t>
            </a:r>
          </a:p>
          <a:p>
            <a:pPr algn="ctr">
              <a:defRPr/>
            </a:pPr>
            <a:r>
              <a:rPr lang="en-US" sz="1400" b="1" dirty="0">
                <a:latin typeface="+mj-lt"/>
              </a:rPr>
              <a:t>Start closing the sale</a:t>
            </a:r>
            <a:endParaRPr lang="en-US" sz="900" b="1" dirty="0">
              <a:latin typeface="+mj-lt"/>
            </a:endParaRPr>
          </a:p>
        </p:txBody>
      </p:sp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3">
            <a:extLst>
              <a:ext uri="{FF2B5EF4-FFF2-40B4-BE49-F238E27FC236}">
                <a16:creationId xmlns:a16="http://schemas.microsoft.com/office/drawing/2014/main" id="{B768CACF-5568-45F1-B035-6CABDF45E1F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524000"/>
            <a:ext cx="8151813" cy="4713288"/>
          </a:xfrm>
        </p:spPr>
        <p:txBody>
          <a:bodyPr/>
          <a:lstStyle/>
          <a:p>
            <a:r>
              <a:rPr lang="zh-TW" altLang="en-US" sz="3200"/>
              <a:t>企劃訓練</a:t>
            </a:r>
          </a:p>
          <a:p>
            <a:pPr lvl="1"/>
            <a:r>
              <a:rPr lang="zh-TW" altLang="en-US" sz="2400"/>
              <a:t>市場分析 </a:t>
            </a:r>
            <a:r>
              <a:rPr lang="en-US" altLang="zh-TW" sz="2400"/>
              <a:t>- </a:t>
            </a:r>
            <a:r>
              <a:rPr lang="zh-TW" altLang="en-US" sz="2400"/>
              <a:t>市場</a:t>
            </a:r>
            <a:r>
              <a:rPr lang="en-US" altLang="zh-TW" sz="2400"/>
              <a:t>, </a:t>
            </a:r>
            <a:r>
              <a:rPr lang="zh-TW" altLang="en-US" sz="2400"/>
              <a:t>競爭者 </a:t>
            </a:r>
            <a:r>
              <a:rPr lang="en-US" altLang="zh-TW" sz="2400"/>
              <a:t>, </a:t>
            </a:r>
            <a:r>
              <a:rPr lang="zh-TW" altLang="en-US" sz="2400"/>
              <a:t>用戶</a:t>
            </a:r>
          </a:p>
          <a:p>
            <a:pPr lvl="1"/>
            <a:r>
              <a:rPr lang="zh-TW" altLang="en-US" sz="2400"/>
              <a:t>產品定位</a:t>
            </a:r>
          </a:p>
          <a:p>
            <a:pPr lvl="1"/>
            <a:r>
              <a:rPr lang="zh-TW" altLang="en-US" sz="2400"/>
              <a:t>市場區隔</a:t>
            </a:r>
          </a:p>
          <a:p>
            <a:pPr lvl="1"/>
            <a:r>
              <a:rPr lang="zh-TW" altLang="en-US" sz="2400"/>
              <a:t>預算目標 </a:t>
            </a:r>
            <a:r>
              <a:rPr lang="en-US" altLang="zh-TW" sz="2400"/>
              <a:t>- </a:t>
            </a:r>
            <a:r>
              <a:rPr lang="zh-TW" altLang="en-US" sz="2400"/>
              <a:t>銷售量</a:t>
            </a:r>
            <a:r>
              <a:rPr lang="en-US" altLang="zh-TW" sz="2400"/>
              <a:t>, </a:t>
            </a:r>
            <a:r>
              <a:rPr lang="zh-TW" altLang="en-US" sz="2400"/>
              <a:t>金額</a:t>
            </a:r>
            <a:r>
              <a:rPr lang="en-US" altLang="zh-TW" sz="2400"/>
              <a:t>, </a:t>
            </a:r>
            <a:r>
              <a:rPr lang="zh-TW" altLang="en-US" sz="2400"/>
              <a:t>利潤</a:t>
            </a:r>
            <a:r>
              <a:rPr lang="en-US" altLang="zh-TW" sz="2400"/>
              <a:t>, </a:t>
            </a:r>
            <a:r>
              <a:rPr lang="zh-TW" altLang="en-US" sz="2400"/>
              <a:t>市場佔有率</a:t>
            </a:r>
            <a:endParaRPr lang="en-US" altLang="zh-TW" sz="2400"/>
          </a:p>
          <a:p>
            <a:pPr lvl="1"/>
            <a:r>
              <a:rPr lang="zh-TW" altLang="en-US" sz="2400"/>
              <a:t>行銷策略</a:t>
            </a:r>
          </a:p>
          <a:p>
            <a:pPr lvl="1"/>
            <a:r>
              <a:rPr lang="zh-TW" altLang="en-US" sz="2400"/>
              <a:t>行銷計劃 </a:t>
            </a:r>
            <a:r>
              <a:rPr lang="en-US" altLang="zh-TW" sz="2400"/>
              <a:t>- </a:t>
            </a:r>
            <a:r>
              <a:rPr lang="zh-TW" altLang="en-US" sz="2400" b="1">
                <a:solidFill>
                  <a:srgbClr val="FF0000"/>
                </a:solidFill>
              </a:rPr>
              <a:t>定價</a:t>
            </a:r>
            <a:r>
              <a:rPr lang="en-US" altLang="zh-TW" sz="2400"/>
              <a:t>, </a:t>
            </a:r>
            <a:r>
              <a:rPr lang="zh-TW" altLang="en-US" sz="2400"/>
              <a:t>包裝</a:t>
            </a:r>
            <a:r>
              <a:rPr lang="en-US" altLang="zh-TW" sz="2400"/>
              <a:t>, </a:t>
            </a:r>
            <a:r>
              <a:rPr lang="zh-TW" altLang="en-US" sz="2400"/>
              <a:t>命名</a:t>
            </a:r>
            <a:r>
              <a:rPr lang="en-US" altLang="zh-TW" sz="2400"/>
              <a:t>, </a:t>
            </a:r>
            <a:r>
              <a:rPr lang="zh-TW" altLang="en-US" sz="2400"/>
              <a:t>推廣</a:t>
            </a:r>
            <a:r>
              <a:rPr lang="en-US" altLang="zh-TW" sz="2400"/>
              <a:t>, </a:t>
            </a:r>
            <a:r>
              <a:rPr lang="zh-TW" altLang="en-US" sz="2400"/>
              <a:t>說明書</a:t>
            </a:r>
            <a:r>
              <a:rPr lang="en-US" altLang="zh-TW" sz="2400"/>
              <a:t>, </a:t>
            </a:r>
            <a:r>
              <a:rPr lang="zh-TW" altLang="en-US" sz="2400"/>
              <a:t>銷售管道</a:t>
            </a:r>
            <a:r>
              <a:rPr lang="en-US" altLang="zh-TW" sz="2400"/>
              <a:t>, </a:t>
            </a:r>
            <a:r>
              <a:rPr lang="zh-TW" altLang="en-US" sz="2400"/>
              <a:t>研討會</a:t>
            </a:r>
            <a:r>
              <a:rPr lang="en-US" altLang="zh-TW" sz="2400"/>
              <a:t>, </a:t>
            </a:r>
            <a:r>
              <a:rPr lang="zh-TW" altLang="en-US" sz="2400"/>
              <a:t>樣品</a:t>
            </a:r>
            <a:r>
              <a:rPr lang="en-US" altLang="zh-TW" sz="2400"/>
              <a:t>, </a:t>
            </a:r>
            <a:r>
              <a:rPr lang="zh-TW" altLang="en-US" sz="2400"/>
              <a:t>廣告</a:t>
            </a:r>
            <a:r>
              <a:rPr lang="en-US" altLang="zh-TW" sz="2400"/>
              <a:t>, </a:t>
            </a:r>
            <a:r>
              <a:rPr lang="zh-TW" altLang="en-US" sz="2400"/>
              <a:t>促銷</a:t>
            </a:r>
            <a:r>
              <a:rPr lang="en-US" altLang="zh-TW" sz="2400"/>
              <a:t>, </a:t>
            </a:r>
            <a:r>
              <a:rPr lang="zh-TW" altLang="en-US" sz="2400"/>
              <a:t>人員使用訓練</a:t>
            </a:r>
            <a:r>
              <a:rPr lang="en-US" altLang="zh-TW" sz="2400"/>
              <a:t>...</a:t>
            </a:r>
          </a:p>
          <a:p>
            <a:pPr lvl="1"/>
            <a:r>
              <a:rPr lang="zh-TW" altLang="en-US" sz="2400"/>
              <a:t>財務報表 </a:t>
            </a:r>
            <a:r>
              <a:rPr lang="en-US" altLang="zh-TW" sz="2400"/>
              <a:t>- </a:t>
            </a:r>
            <a:r>
              <a:rPr lang="zh-TW" altLang="en-US" sz="2400"/>
              <a:t>損益表</a:t>
            </a:r>
            <a:r>
              <a:rPr lang="en-US" altLang="zh-TW" sz="2400"/>
              <a:t>, </a:t>
            </a:r>
            <a:r>
              <a:rPr lang="zh-TW" altLang="en-US" sz="2400"/>
              <a:t>資產負債表</a:t>
            </a:r>
            <a:endParaRPr lang="en-US" altLang="zh-TW" sz="2400"/>
          </a:p>
          <a:p>
            <a:pPr lvl="1"/>
            <a:r>
              <a:rPr lang="zh-TW" altLang="en-US" sz="2400"/>
              <a:t>年度企畫報告書</a:t>
            </a:r>
            <a:r>
              <a:rPr lang="en-US" altLang="zh-TW" sz="2400"/>
              <a:t>, </a:t>
            </a:r>
            <a:r>
              <a:rPr lang="zh-TW" altLang="en-US" sz="2400"/>
              <a:t>每季</a:t>
            </a:r>
            <a:r>
              <a:rPr lang="en-US" altLang="zh-TW" sz="2400"/>
              <a:t>POA,</a:t>
            </a:r>
            <a:r>
              <a:rPr lang="zh-TW" altLang="en-US" sz="2400"/>
              <a:t> 產品上市企畫案</a:t>
            </a:r>
          </a:p>
        </p:txBody>
      </p:sp>
      <p:sp>
        <p:nvSpPr>
          <p:cNvPr id="110596" name="Rectangle 6">
            <a:extLst>
              <a:ext uri="{FF2B5EF4-FFF2-40B4-BE49-F238E27FC236}">
                <a16:creationId xmlns:a16="http://schemas.microsoft.com/office/drawing/2014/main" id="{867E1B1D-EB4F-4C2E-A585-305C1996C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9275"/>
            <a:ext cx="5472112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 b="1">
                <a:latin typeface="超研澤空疊圓" pitchFamily="49" charset="-120"/>
                <a:ea typeface="超研澤空疊圓" pitchFamily="49" charset="-120"/>
              </a:rPr>
              <a:t>行銷</a:t>
            </a:r>
            <a:r>
              <a:rPr kumimoji="0" lang="zh-TW" altLang="en-US" sz="3600" b="1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en-US" altLang="zh-TW" sz="3600" b="1">
                <a:solidFill>
                  <a:srgbClr val="D50B0B"/>
                </a:solidFill>
                <a:latin typeface="Times New Roman" panose="02020603050405020304" pitchFamily="18" charset="0"/>
                <a:ea typeface="超研澤空疊圓" pitchFamily="49" charset="-120"/>
              </a:rPr>
              <a:t>–</a:t>
            </a:r>
            <a:r>
              <a:rPr kumimoji="0" lang="en-US" altLang="zh-TW" sz="3600" b="1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kumimoji="0" lang="zh-TW" altLang="en-US" sz="3600">
                <a:latin typeface="超研澤空疊圓" pitchFamily="49" charset="-120"/>
                <a:ea typeface="超研澤空疊圓" pitchFamily="49" charset="-120"/>
              </a:rPr>
              <a:t>企劃 </a:t>
            </a:r>
            <a:r>
              <a:rPr kumimoji="0" lang="zh-TW" altLang="en-US" sz="3600" b="1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及 銷售</a:t>
            </a:r>
          </a:p>
        </p:txBody>
      </p:sp>
      <p:sp>
        <p:nvSpPr>
          <p:cNvPr id="2" name="線上影像版面配置區 1">
            <a:extLst>
              <a:ext uri="{FF2B5EF4-FFF2-40B4-BE49-F238E27FC236}">
                <a16:creationId xmlns:a16="http://schemas.microsoft.com/office/drawing/2014/main" id="{432C95D8-DE0F-1C97-8B6A-F1D8016051F1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285CF6DC-9E75-4A03-9E8C-7FCCD050251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00113" y="692150"/>
            <a:ext cx="7704137" cy="5905500"/>
          </a:xfrm>
        </p:spPr>
        <p:txBody>
          <a:bodyPr lIns="92075" tIns="46038" rIns="92075" bIns="46038" anchor="ctr"/>
          <a:lstStyle/>
          <a:p>
            <a:r>
              <a:rPr lang="zh-TW" altLang="en-US" sz="4000" b="0" dirty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人生追求的是甚麼</a:t>
            </a:r>
            <a:r>
              <a:rPr lang="en-US" altLang="zh-TW" sz="4000" b="0" dirty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?</a:t>
            </a:r>
            <a:r>
              <a:rPr lang="zh-TW" altLang="en-US" b="0" i="1" dirty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 </a:t>
            </a:r>
            <a:br>
              <a:rPr lang="zh-TW" altLang="en-US" b="0" i="1" dirty="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</a:br>
            <a:br>
              <a:rPr lang="zh-TW" altLang="en-US" b="0" i="1" dirty="0">
                <a:solidFill>
                  <a:srgbClr val="FC0128"/>
                </a:solidFill>
                <a:ea typeface="細明體" panose="02020509000000000000" pitchFamily="49" charset="-120"/>
              </a:rPr>
            </a:br>
            <a:r>
              <a:rPr lang="zh-TW" altLang="en-US" sz="3600" dirty="0">
                <a:solidFill>
                  <a:srgbClr val="FC0128"/>
                </a:solidFill>
                <a:ea typeface="細明體" panose="02020509000000000000" pitchFamily="49" charset="-120"/>
              </a:rPr>
              <a:t>一輩子</a:t>
            </a:r>
            <a:r>
              <a:rPr lang="en-US" altLang="zh-TW" sz="2800" dirty="0">
                <a:solidFill>
                  <a:schemeClr val="tx1"/>
                </a:solidFill>
                <a:latin typeface="Times New Roman" panose="02020603050405020304" pitchFamily="18" charset="0"/>
                <a:ea typeface="細明體" panose="02020509000000000000" pitchFamily="49" charset="-120"/>
              </a:rPr>
              <a:t> </a:t>
            </a:r>
            <a:r>
              <a: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細明體" panose="02020509000000000000" pitchFamily="49" charset="-120"/>
              </a:rPr>
              <a:t>事業成功</a:t>
            </a:r>
            <a:r>
              <a:rPr lang="en-US" altLang="zh-TW" sz="3600" dirty="0">
                <a:solidFill>
                  <a:schemeClr val="tx1"/>
                </a:solidFill>
                <a:latin typeface="Times New Roman" panose="02020603050405020304" pitchFamily="18" charset="0"/>
                <a:ea typeface="細明體" panose="02020509000000000000" pitchFamily="49" charset="-120"/>
              </a:rPr>
              <a:t>;</a:t>
            </a:r>
            <a:r>
              <a:rPr lang="zh-TW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細明體" panose="02020509000000000000" pitchFamily="49" charset="-120"/>
              </a:rPr>
              <a:t> 好名聲</a:t>
            </a:r>
            <a:br>
              <a:rPr lang="en-US" altLang="zh-TW" sz="2800" dirty="0">
                <a:solidFill>
                  <a:schemeClr val="tx1"/>
                </a:solidFill>
                <a:latin typeface="Times New Roman" panose="02020603050405020304" pitchFamily="18" charset="0"/>
                <a:ea typeface="細明體" panose="02020509000000000000" pitchFamily="49" charset="-120"/>
              </a:rPr>
            </a:br>
            <a:br>
              <a:rPr lang="en-US" altLang="zh-TW" sz="2800" dirty="0">
                <a:solidFill>
                  <a:schemeClr val="tx1"/>
                </a:solidFill>
                <a:latin typeface="Times New Roman" panose="02020603050405020304" pitchFamily="18" charset="0"/>
                <a:ea typeface="細明體" panose="02020509000000000000" pitchFamily="49" charset="-120"/>
              </a:rPr>
            </a:b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有錢有閒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, 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健康快樂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, 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幸福平安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, 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豐富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; 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充實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;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自在地過一生</a:t>
            </a:r>
            <a:b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</a:br>
            <a:b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</a:br>
            <a:b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</a:b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進而 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-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 </a:t>
            </a:r>
            <a:r>
              <a:rPr lang="zh-TW" altLang="en-US" sz="3600" dirty="0">
                <a:solidFill>
                  <a:schemeClr val="tx1"/>
                </a:solidFill>
                <a:latin typeface="新細明體" panose="02020500000000000000" pitchFamily="18" charset="-120"/>
              </a:rPr>
              <a:t>生命成功 </a:t>
            </a:r>
            <a: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  <a:t>;</a:t>
            </a:r>
            <a:r>
              <a:rPr lang="zh-TW" altLang="en-US" dirty="0">
                <a:solidFill>
                  <a:schemeClr val="tx1"/>
                </a:solidFill>
                <a:latin typeface="新細明體" panose="02020500000000000000" pitchFamily="18" charset="-120"/>
              </a:rPr>
              <a:t> </a:t>
            </a:r>
            <a:r>
              <a:rPr lang="zh-TW" altLang="en-US" sz="3600" dirty="0">
                <a:solidFill>
                  <a:srgbClr val="FF0000"/>
                </a:solidFill>
                <a:latin typeface="新細明體" panose="02020500000000000000" pitchFamily="18" charset="-120"/>
              </a:rPr>
              <a:t>利他</a:t>
            </a:r>
            <a:br>
              <a:rPr lang="en-US" altLang="zh-TW" dirty="0">
                <a:solidFill>
                  <a:schemeClr val="tx1"/>
                </a:solidFill>
                <a:latin typeface="新細明體" panose="02020500000000000000" pitchFamily="18" charset="-120"/>
              </a:rPr>
            </a:br>
            <a:br>
              <a:rPr lang="zh-TW" altLang="en-US" sz="2800" dirty="0">
                <a:solidFill>
                  <a:schemeClr val="tx1"/>
                </a:solidFill>
                <a:latin typeface="新細明體" panose="02020500000000000000" pitchFamily="18" charset="-120"/>
              </a:rPr>
            </a:br>
            <a:br>
              <a:rPr lang="zh-TW" altLang="en-US" sz="2400" b="0" dirty="0">
                <a:solidFill>
                  <a:schemeClr val="tx1"/>
                </a:solidFill>
                <a:ea typeface="細明體" panose="02020509000000000000" pitchFamily="49" charset="-120"/>
              </a:rPr>
            </a:br>
            <a:endParaRPr lang="zh-TW" altLang="en-US" sz="20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41537"/>
      </p:ext>
    </p:extLst>
  </p:cSld>
  <p:clrMapOvr>
    <a:masterClrMapping/>
  </p:clrMapOvr>
  <p:transition advTm="10000">
    <p:blinds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77BD776-43CE-427A-86B3-A1522E79C2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676400"/>
          </a:xfrm>
        </p:spPr>
        <p:txBody>
          <a:bodyPr lIns="92075" tIns="46038" rIns="92075" bIns="46038" anchor="ctr"/>
          <a:lstStyle/>
          <a:p>
            <a:r>
              <a:rPr lang="zh-TW" altLang="en-US" sz="4400">
                <a:solidFill>
                  <a:schemeClr val="tx1"/>
                </a:solidFill>
              </a:rPr>
              <a:t>人生旅程三階段</a:t>
            </a:r>
            <a:endParaRPr lang="zh-TW" altLang="en-US" sz="4000" b="0">
              <a:solidFill>
                <a:srgbClr val="FC0128"/>
              </a:solidFill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FEC9B97-6EAB-4175-AA63-335118C55F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924800" cy="4114800"/>
          </a:xfrm>
          <a:noFill/>
        </p:spPr>
        <p:txBody>
          <a:bodyPr lIns="92075" tIns="46038" rIns="92075" bIns="46038"/>
          <a:lstStyle/>
          <a:p>
            <a:r>
              <a:rPr lang="en-US" altLang="zh-TW" sz="3200">
                <a:latin typeface="Times New Roman" panose="02020603050405020304" pitchFamily="18" charset="0"/>
              </a:rPr>
              <a:t> 0-30    </a:t>
            </a:r>
            <a:r>
              <a:rPr lang="zh-TW" altLang="en-US" sz="3600" b="1">
                <a:solidFill>
                  <a:srgbClr val="FC0128"/>
                </a:solidFill>
              </a:rPr>
              <a:t>學習</a:t>
            </a:r>
            <a:r>
              <a:rPr lang="zh-TW" altLang="en-US" sz="3600" b="1" i="1">
                <a:solidFill>
                  <a:srgbClr val="FC0128"/>
                </a:solidFill>
              </a:rPr>
              <a:t>       </a:t>
            </a:r>
            <a:r>
              <a:rPr lang="zh-TW" altLang="en-US" sz="3200"/>
              <a:t>時期</a:t>
            </a:r>
            <a:endParaRPr lang="zh-TW" altLang="en-US" sz="3200">
              <a:latin typeface="Times New Roman" panose="02020603050405020304" pitchFamily="18" charset="0"/>
            </a:endParaRPr>
          </a:p>
          <a:p>
            <a:r>
              <a:rPr lang="en-US" altLang="zh-TW" sz="3200">
                <a:latin typeface="Times New Roman" panose="02020603050405020304" pitchFamily="18" charset="0"/>
              </a:rPr>
              <a:t>30-65  </a:t>
            </a:r>
            <a:r>
              <a:rPr lang="zh-TW" altLang="en-US" sz="3600" b="1">
                <a:solidFill>
                  <a:srgbClr val="FC0128"/>
                </a:solidFill>
              </a:rPr>
              <a:t>累積財富</a:t>
            </a:r>
            <a:r>
              <a:rPr lang="zh-TW" altLang="en-US" sz="3600" b="1" i="1">
                <a:solidFill>
                  <a:srgbClr val="FC0128"/>
                </a:solidFill>
              </a:rPr>
              <a:t> </a:t>
            </a:r>
            <a:r>
              <a:rPr lang="zh-TW" altLang="en-US" sz="3200"/>
              <a:t>時期</a:t>
            </a:r>
            <a:endParaRPr lang="zh-TW" altLang="en-US" sz="3200">
              <a:latin typeface="Times New Roman" panose="02020603050405020304" pitchFamily="18" charset="0"/>
            </a:endParaRPr>
          </a:p>
          <a:p>
            <a:r>
              <a:rPr lang="en-US" altLang="zh-TW" sz="3200">
                <a:latin typeface="Times New Roman" panose="02020603050405020304" pitchFamily="18" charset="0"/>
              </a:rPr>
              <a:t>66 ~    </a:t>
            </a:r>
            <a:r>
              <a:rPr lang="zh-TW" altLang="en-US" sz="3600" b="1">
                <a:solidFill>
                  <a:srgbClr val="FC0128"/>
                </a:solidFill>
              </a:rPr>
              <a:t>老年</a:t>
            </a:r>
            <a:r>
              <a:rPr lang="zh-TW" altLang="en-US" sz="3600" i="1">
                <a:solidFill>
                  <a:srgbClr val="FC0128"/>
                </a:solidFill>
              </a:rPr>
              <a:t>  </a:t>
            </a:r>
            <a:r>
              <a:rPr lang="zh-TW" altLang="en-US" sz="3600" b="1" i="1">
                <a:solidFill>
                  <a:srgbClr val="FC0128"/>
                </a:solidFill>
              </a:rPr>
              <a:t>       </a:t>
            </a:r>
            <a:r>
              <a:rPr lang="zh-TW" altLang="en-US" sz="3200"/>
              <a:t>時期</a:t>
            </a:r>
          </a:p>
        </p:txBody>
      </p:sp>
      <p:graphicFrame>
        <p:nvGraphicFramePr>
          <p:cNvPr id="13316" name="Object 4">
            <a:extLst>
              <a:ext uri="{FF2B5EF4-FFF2-40B4-BE49-F238E27FC236}">
                <a16:creationId xmlns:a16="http://schemas.microsoft.com/office/drawing/2014/main" id="{D88B7CD3-828B-4CBB-BA01-293B61768F42}"/>
              </a:ext>
            </a:extLst>
          </p:cNvPr>
          <p:cNvGraphicFramePr>
            <a:graphicFrameLocks/>
          </p:cNvGraphicFramePr>
          <p:nvPr/>
        </p:nvGraphicFramePr>
        <p:xfrm>
          <a:off x="7543800" y="457200"/>
          <a:ext cx="1190625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3" imgW="2095500" imgH="2582863" progId="MS_ClipArt_Gallery.2">
                  <p:embed/>
                </p:oleObj>
              </mc:Choice>
              <mc:Fallback>
                <p:oleObj name="美工圖案" r:id="rId3" imgW="2095500" imgH="2582863" progId="MS_ClipArt_Gallery.2">
                  <p:embed/>
                  <p:pic>
                    <p:nvPicPr>
                      <p:cNvPr id="13316" name="Object 4">
                        <a:extLst>
                          <a:ext uri="{FF2B5EF4-FFF2-40B4-BE49-F238E27FC236}">
                            <a16:creationId xmlns:a16="http://schemas.microsoft.com/office/drawing/2014/main" id="{D88B7CD3-828B-4CBB-BA01-293B61768F4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457200"/>
                        <a:ext cx="1190625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Object 5">
            <a:extLst>
              <a:ext uri="{FF2B5EF4-FFF2-40B4-BE49-F238E27FC236}">
                <a16:creationId xmlns:a16="http://schemas.microsoft.com/office/drawing/2014/main" id="{CAB3BF95-5B90-4656-A48A-888B5436DD37}"/>
              </a:ext>
            </a:extLst>
          </p:cNvPr>
          <p:cNvGraphicFramePr>
            <a:graphicFrameLocks/>
          </p:cNvGraphicFramePr>
          <p:nvPr/>
        </p:nvGraphicFramePr>
        <p:xfrm>
          <a:off x="5715000" y="2133600"/>
          <a:ext cx="1420813" cy="342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多媒體項目" r:id="rId5" imgW="1431925" imgH="3436938" progId="MS_ClipArt_Gallery.2">
                  <p:embed/>
                </p:oleObj>
              </mc:Choice>
              <mc:Fallback>
                <p:oleObj name="多媒體項目" r:id="rId5" imgW="1431925" imgH="3436938" progId="MS_ClipArt_Gallery.2">
                  <p:embed/>
                  <p:pic>
                    <p:nvPicPr>
                      <p:cNvPr id="13317" name="Object 5">
                        <a:extLst>
                          <a:ext uri="{FF2B5EF4-FFF2-40B4-BE49-F238E27FC236}">
                            <a16:creationId xmlns:a16="http://schemas.microsoft.com/office/drawing/2014/main" id="{CAB3BF95-5B90-4656-A48A-888B5436DD3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2133600"/>
                        <a:ext cx="1420813" cy="342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Object 6">
            <a:extLst>
              <a:ext uri="{FF2B5EF4-FFF2-40B4-BE49-F238E27FC236}">
                <a16:creationId xmlns:a16="http://schemas.microsoft.com/office/drawing/2014/main" id="{75DE25B3-6F5C-4301-A0BC-45527A08782D}"/>
              </a:ext>
            </a:extLst>
          </p:cNvPr>
          <p:cNvGraphicFramePr>
            <a:graphicFrameLocks/>
          </p:cNvGraphicFramePr>
          <p:nvPr/>
        </p:nvGraphicFramePr>
        <p:xfrm>
          <a:off x="2895600" y="4724400"/>
          <a:ext cx="1941513" cy="192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7" imgW="3276600" imgH="3459163" progId="MS_ClipArt_Gallery.2">
                  <p:embed/>
                </p:oleObj>
              </mc:Choice>
              <mc:Fallback>
                <p:oleObj name="美工圖案" r:id="rId7" imgW="3276600" imgH="3459163" progId="MS_ClipArt_Gallery.2">
                  <p:embed/>
                  <p:pic>
                    <p:nvPicPr>
                      <p:cNvPr id="13318" name="Object 6">
                        <a:extLst>
                          <a:ext uri="{FF2B5EF4-FFF2-40B4-BE49-F238E27FC236}">
                            <a16:creationId xmlns:a16="http://schemas.microsoft.com/office/drawing/2014/main" id="{75DE25B3-6F5C-4301-A0BC-45527A08782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4724400"/>
                        <a:ext cx="1941513" cy="1922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3061338"/>
      </p:ext>
    </p:extLst>
  </p:cSld>
  <p:clrMapOvr>
    <a:masterClrMapping/>
  </p:clrMapOvr>
  <p:transition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>
            <a:extLst>
              <a:ext uri="{FF2B5EF4-FFF2-40B4-BE49-F238E27FC236}">
                <a16:creationId xmlns:a16="http://schemas.microsoft.com/office/drawing/2014/main" id="{C93C009D-A1D0-4522-A092-712981DBA6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90700"/>
            <a:ext cx="8285163" cy="3924300"/>
          </a:xfrm>
        </p:spPr>
        <p:txBody>
          <a:bodyPr lIns="92075" tIns="46038" rIns="92075" bIns="46038"/>
          <a:lstStyle/>
          <a:p>
            <a:pPr lvl="3">
              <a:buFontTx/>
              <a:buNone/>
            </a:pPr>
            <a:endParaRPr lang="zh-TW" altLang="zh-TW" sz="3600" b="1">
              <a:latin typeface="Times New Roman" panose="02020603050405020304" pitchFamily="18" charset="0"/>
            </a:endParaRPr>
          </a:p>
        </p:txBody>
      </p:sp>
      <p:pic>
        <p:nvPicPr>
          <p:cNvPr id="15363" name="圖片 1">
            <a:extLst>
              <a:ext uri="{FF2B5EF4-FFF2-40B4-BE49-F238E27FC236}">
                <a16:creationId xmlns:a16="http://schemas.microsoft.com/office/drawing/2014/main" id="{9F2B18B6-1148-4685-9E96-AB2F1AE64A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98450"/>
            <a:ext cx="7497763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EADFAD-3F65-45C4-B69E-4532428E3E29}"/>
              </a:ext>
            </a:extLst>
          </p:cNvPr>
          <p:cNvSpPr txBox="1"/>
          <p:nvPr/>
        </p:nvSpPr>
        <p:spPr>
          <a:xfrm>
            <a:off x="685800" y="6000750"/>
            <a:ext cx="83502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1600" dirty="0">
                <a:latin typeface="+mn-lt"/>
              </a:rPr>
              <a:t>  Underage            young               middle-aged      elderly              long-lived elderly</a:t>
            </a:r>
            <a:endParaRPr lang="zh-TW" altLang="en-US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699916"/>
      </p:ext>
    </p:extLst>
  </p:cSld>
  <p:clrMapOvr>
    <a:masterClrMapping/>
  </p:clrMapOvr>
  <p:transition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>
            <a:extLst>
              <a:ext uri="{FF2B5EF4-FFF2-40B4-BE49-F238E27FC236}">
                <a16:creationId xmlns:a16="http://schemas.microsoft.com/office/drawing/2014/main" id="{CC24AF68-40CC-4F19-A645-0282E3C851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1640" y="332656"/>
            <a:ext cx="5065713" cy="576263"/>
          </a:xfrm>
        </p:spPr>
        <p:txBody>
          <a:bodyPr lIns="92075" tIns="46038" rIns="92075" bIns="46038" anchor="ctr"/>
          <a:lstStyle/>
          <a:p>
            <a:r>
              <a:rPr lang="zh-TW" altLang="zh-TW" sz="4800" dirty="0"/>
              <a:t>《</a:t>
            </a:r>
            <a:r>
              <a:rPr lang="zh-TW" altLang="zh-TW" sz="6000" dirty="0"/>
              <a:t>青春</a:t>
            </a:r>
            <a:r>
              <a:rPr lang="zh-TW" altLang="zh-TW" sz="4800" dirty="0"/>
              <a:t>》</a:t>
            </a:r>
            <a:endParaRPr lang="en-US" altLang="zh-TW" sz="6000" dirty="0">
              <a:latin typeface="Times New Roman" panose="02020603050405020304" pitchFamily="18" charset="0"/>
            </a:endParaRPr>
          </a:p>
        </p:txBody>
      </p:sp>
      <p:sp>
        <p:nvSpPr>
          <p:cNvPr id="62467" name="Rectangle 1027">
            <a:extLst>
              <a:ext uri="{FF2B5EF4-FFF2-40B4-BE49-F238E27FC236}">
                <a16:creationId xmlns:a16="http://schemas.microsoft.com/office/drawing/2014/main" id="{9BC42938-A281-430A-A12C-7ACD5BCB8D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1412777"/>
            <a:ext cx="9036050" cy="5426174"/>
          </a:xfrm>
          <a:noFill/>
        </p:spPr>
        <p:txBody>
          <a:bodyPr lIns="92075" tIns="46038" rIns="92075" bIns="46038"/>
          <a:lstStyle/>
          <a:p>
            <a:r>
              <a:rPr lang="zh-TW" altLang="zh-TW" dirty="0"/>
              <a:t>青春，它是心靈中的一種狀態，是頭腦中的一個意念，是情感活動的一股</a:t>
            </a:r>
            <a:r>
              <a:rPr lang="zh-TW" altLang="en-US" dirty="0"/>
              <a:t>蓬</a:t>
            </a:r>
            <a:r>
              <a:rPr lang="zh-TW" altLang="zh-TW" dirty="0"/>
              <a:t>勃朝氣。</a:t>
            </a:r>
          </a:p>
          <a:p>
            <a:r>
              <a:rPr lang="en-US" altLang="zh-TW" dirty="0"/>
              <a:t>60</a:t>
            </a:r>
            <a:r>
              <a:rPr lang="zh-TW" altLang="zh-TW" dirty="0"/>
              <a:t>歲的人可能比</a:t>
            </a:r>
            <a:r>
              <a:rPr lang="en-US" altLang="zh-TW" dirty="0"/>
              <a:t>20</a:t>
            </a:r>
            <a:r>
              <a:rPr lang="zh-TW" altLang="zh-TW" dirty="0"/>
              <a:t>歲的小夥子更多地擁有這種膽識與氣質。沒有人僅僅因為時光的流逝而變得衰老，只是隨著理想的毀滅，人才出現了老人</a:t>
            </a:r>
          </a:p>
          <a:p>
            <a:r>
              <a:rPr lang="zh-TW" altLang="zh-TW" dirty="0"/>
              <a:t>無論是</a:t>
            </a:r>
            <a:r>
              <a:rPr lang="en-US" altLang="zh-TW" dirty="0"/>
              <a:t>60</a:t>
            </a:r>
            <a:r>
              <a:rPr lang="zh-TW" altLang="zh-TW" dirty="0"/>
              <a:t>歲還是</a:t>
            </a:r>
            <a:r>
              <a:rPr lang="en-US" altLang="zh-TW" dirty="0"/>
              <a:t>16</a:t>
            </a:r>
            <a:r>
              <a:rPr lang="zh-TW" altLang="zh-TW" dirty="0"/>
              <a:t>歲，每個人都會被未來所吸引，都會對人生中的歡樂懷著孩子般的渴望。</a:t>
            </a:r>
          </a:p>
          <a:p>
            <a:r>
              <a:rPr lang="zh-TW" altLang="zh-TW" dirty="0"/>
              <a:t>在你我心靈的深處，只要它不停地從人群中，從無限的時間中接受美好、希望、歡欣、勇氣和力量，你我就永遠年輕</a:t>
            </a:r>
            <a:r>
              <a:rPr lang="zh-TW" altLang="en-US" dirty="0"/>
              <a:t>。</a:t>
            </a:r>
            <a:endParaRPr lang="zh-TW" altLang="zh-TW" dirty="0"/>
          </a:p>
          <a:p>
            <a:r>
              <a:rPr lang="en-US" altLang="zh-TW" dirty="0"/>
              <a:t> </a:t>
            </a:r>
            <a:r>
              <a:rPr lang="zh-TW" altLang="zh-TW" dirty="0"/>
              <a:t>一旦</a:t>
            </a:r>
            <a:r>
              <a:rPr lang="zh-TW" altLang="en-US" dirty="0"/>
              <a:t>悲觀</a:t>
            </a:r>
            <a:r>
              <a:rPr lang="zh-TW" altLang="zh-TW" dirty="0"/>
              <a:t>，你的心便會被寒冷</a:t>
            </a:r>
            <a:r>
              <a:rPr lang="zh-TW" altLang="en-US" dirty="0"/>
              <a:t>冰</a:t>
            </a:r>
            <a:r>
              <a:rPr lang="zh-TW" altLang="zh-TW" dirty="0"/>
              <a:t>雪覆蓋，你便衰老了</a:t>
            </a:r>
            <a:r>
              <a:rPr lang="en-US" altLang="zh-TW" dirty="0"/>
              <a:t>,</a:t>
            </a:r>
            <a:r>
              <a:rPr lang="zh-TW" altLang="en-US" dirty="0"/>
              <a:t> </a:t>
            </a:r>
            <a:r>
              <a:rPr lang="zh-TW" altLang="zh-TW" dirty="0"/>
              <a:t>即使你只有</a:t>
            </a:r>
            <a:r>
              <a:rPr lang="en-US" altLang="zh-TW" dirty="0"/>
              <a:t>30</a:t>
            </a:r>
            <a:r>
              <a:rPr lang="zh-TW" altLang="zh-TW" dirty="0"/>
              <a:t>歲。</a:t>
            </a:r>
          </a:p>
          <a:p>
            <a:r>
              <a:rPr lang="en-US" altLang="zh-TW" dirty="0"/>
              <a:t> </a:t>
            </a:r>
            <a:r>
              <a:rPr lang="zh-TW" altLang="zh-TW" dirty="0"/>
              <a:t>如果在你心中，</a:t>
            </a:r>
            <a:r>
              <a:rPr lang="zh-TW" altLang="en-US" dirty="0"/>
              <a:t>永遠</a:t>
            </a:r>
            <a:r>
              <a:rPr lang="zh-TW" altLang="zh-TW" dirty="0"/>
              <a:t>樂觀向上，你便有希望</a:t>
            </a:r>
            <a:r>
              <a:rPr lang="zh-TW" altLang="en-US" dirty="0"/>
              <a:t>成為</a:t>
            </a:r>
            <a:r>
              <a:rPr lang="zh-TW" altLang="zh-TW" dirty="0"/>
              <a:t>超過</a:t>
            </a:r>
            <a:r>
              <a:rPr lang="en-US" altLang="zh-TW" dirty="0"/>
              <a:t>80</a:t>
            </a:r>
            <a:r>
              <a:rPr lang="zh-TW" altLang="en-US" dirty="0"/>
              <a:t>歲的</a:t>
            </a:r>
            <a:r>
              <a:rPr lang="zh-TW" altLang="zh-TW" dirty="0"/>
              <a:t>年輕</a:t>
            </a:r>
            <a:r>
              <a:rPr lang="zh-TW" altLang="en-US" dirty="0"/>
              <a:t>人</a:t>
            </a:r>
            <a:r>
              <a:rPr lang="zh-TW" altLang="zh-TW" dirty="0"/>
              <a:t>。</a:t>
            </a:r>
          </a:p>
          <a:p>
            <a:r>
              <a:rPr lang="en-US" altLang="zh-TW" dirty="0"/>
              <a:t> </a:t>
            </a:r>
            <a:r>
              <a:rPr lang="zh-TW" altLang="zh-TW" dirty="0"/>
              <a:t>所以只要勇於有夢，敢於追夢，勤於圓夢，我們就永遠保持青春！</a:t>
            </a:r>
          </a:p>
          <a:p>
            <a:r>
              <a:rPr lang="en-US" altLang="zh-TW" dirty="0"/>
              <a:t> </a:t>
            </a:r>
            <a:r>
              <a:rPr lang="zh-TW" altLang="zh-TW" dirty="0"/>
              <a:t>不要動不動就說自己老了，誤導自己！年輕就是力量，有夢就有未來！</a:t>
            </a:r>
            <a:endParaRPr lang="en-US" altLang="zh-TW" dirty="0"/>
          </a:p>
          <a:p>
            <a:r>
              <a:rPr lang="zh-TW" altLang="en-US" dirty="0"/>
              <a:t>青春與年齡無關</a:t>
            </a:r>
            <a:r>
              <a:rPr lang="en-US" altLang="zh-TW" dirty="0"/>
              <a:t>.</a:t>
            </a:r>
            <a:endParaRPr lang="zh-TW" altLang="zh-TW" dirty="0"/>
          </a:p>
          <a:p>
            <a:endParaRPr lang="en-US" altLang="zh-TW" sz="2800" dirty="0"/>
          </a:p>
        </p:txBody>
      </p:sp>
    </p:spTree>
    <p:extLst>
      <p:ext uri="{BB962C8B-B14F-4D97-AF65-F5344CB8AC3E}">
        <p14:creationId xmlns:p14="http://schemas.microsoft.com/office/powerpoint/2010/main" val="2804713281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CC52DBC-A666-40B5-AEBF-FED80E72DD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088" y="476250"/>
            <a:ext cx="7058025" cy="936625"/>
          </a:xfrm>
        </p:spPr>
        <p:txBody>
          <a:bodyPr lIns="92075" tIns="46038" rIns="92075" bIns="46038" anchor="ctr"/>
          <a:lstStyle/>
          <a:p>
            <a:r>
              <a:rPr lang="zh-TW" altLang="en-US" sz="4000">
                <a:solidFill>
                  <a:srgbClr val="FC0128"/>
                </a:solidFill>
              </a:rPr>
              <a:t>上班</a:t>
            </a:r>
            <a:r>
              <a:rPr lang="zh-TW" altLang="en-US" sz="4000">
                <a:solidFill>
                  <a:schemeClr val="tx1"/>
                </a:solidFill>
              </a:rPr>
              <a:t>好呢</a:t>
            </a:r>
            <a:r>
              <a:rPr lang="en-US" altLang="zh-TW" sz="4000">
                <a:solidFill>
                  <a:schemeClr val="tx1"/>
                </a:solidFill>
                <a:latin typeface="Times New Roman" panose="02020603050405020304" pitchFamily="18" charset="0"/>
              </a:rPr>
              <a:t>? </a:t>
            </a:r>
            <a:r>
              <a:rPr lang="zh-TW" altLang="en-US" sz="4000">
                <a:solidFill>
                  <a:schemeClr val="tx1"/>
                </a:solidFill>
              </a:rPr>
              <a:t>還是</a:t>
            </a:r>
            <a:r>
              <a:rPr lang="zh-TW" altLang="en-US" sz="4000">
                <a:solidFill>
                  <a:srgbClr val="FC0128"/>
                </a:solidFill>
              </a:rPr>
              <a:t>創業</a:t>
            </a:r>
            <a:r>
              <a:rPr lang="zh-TW" altLang="en-US" sz="4000">
                <a:solidFill>
                  <a:schemeClr val="tx1"/>
                </a:solidFill>
              </a:rPr>
              <a:t>好呢</a:t>
            </a:r>
            <a:r>
              <a:rPr lang="en-US" altLang="zh-TW" sz="4000">
                <a:solidFill>
                  <a:schemeClr val="tx1"/>
                </a:solidFill>
                <a:latin typeface="Times New Roman" panose="02020603050405020304" pitchFamily="18" charset="0"/>
              </a:rPr>
              <a:t>?</a:t>
            </a:r>
            <a:endParaRPr lang="en-US" altLang="zh-TW" sz="4000">
              <a:latin typeface="Times New Roman" panose="02020603050405020304" pitchFamily="18" charset="0"/>
            </a:endParaRP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4D2B7888-E9E8-4771-AFB4-E68F849913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90700"/>
            <a:ext cx="8278813" cy="4446588"/>
          </a:xfrm>
          <a:noFill/>
        </p:spPr>
        <p:txBody>
          <a:bodyPr lIns="92075" tIns="46038" rIns="92075" bIns="46038"/>
          <a:lstStyle/>
          <a:p>
            <a:r>
              <a:rPr lang="en-US" altLang="zh-TW" sz="3600" b="1">
                <a:latin typeface="Times New Roman" panose="02020603050405020304" pitchFamily="18" charset="0"/>
              </a:rPr>
              <a:t>"</a:t>
            </a:r>
            <a:r>
              <a:rPr lang="zh-TW" altLang="en-US" sz="3600" b="1"/>
              <a:t>寧為雞嘴</a:t>
            </a:r>
            <a:r>
              <a:rPr lang="en-US" altLang="zh-TW" sz="3600" b="1">
                <a:latin typeface="Times New Roman" panose="02020603050405020304" pitchFamily="18" charset="0"/>
              </a:rPr>
              <a:t>, </a:t>
            </a:r>
            <a:r>
              <a:rPr lang="zh-TW" altLang="en-US" sz="3600" b="1"/>
              <a:t>不為牛後</a:t>
            </a:r>
            <a:r>
              <a:rPr lang="en-US" altLang="zh-TW" sz="3600" b="1">
                <a:latin typeface="Times New Roman" panose="02020603050405020304" pitchFamily="18" charset="0"/>
              </a:rPr>
              <a:t>" </a:t>
            </a:r>
            <a:r>
              <a:rPr lang="zh-TW" altLang="en-US" sz="3600" b="1"/>
              <a:t>對嗎</a:t>
            </a:r>
            <a:r>
              <a:rPr lang="en-US" altLang="zh-TW" sz="3600" b="1">
                <a:latin typeface="Times New Roman" panose="02020603050405020304" pitchFamily="18" charset="0"/>
              </a:rPr>
              <a:t>?</a:t>
            </a:r>
          </a:p>
          <a:p>
            <a:r>
              <a:rPr lang="zh-TW" altLang="en-US" sz="4000">
                <a:solidFill>
                  <a:srgbClr val="FC0128"/>
                </a:solidFill>
                <a:latin typeface="Times New Roman" panose="02020603050405020304" pitchFamily="18" charset="0"/>
                <a:ea typeface="超研澤空疊圓" pitchFamily="49" charset="-120"/>
              </a:rPr>
              <a:t>擁有權</a:t>
            </a:r>
            <a:r>
              <a:rPr lang="zh-TW" altLang="en-US" sz="3600" b="1">
                <a:latin typeface="Times New Roman" panose="02020603050405020304" pitchFamily="18" charset="0"/>
              </a:rPr>
              <a:t> </a:t>
            </a:r>
            <a:r>
              <a:rPr lang="en-US" altLang="zh-TW" sz="3600" b="1">
                <a:latin typeface="Times New Roman" panose="02020603050405020304" pitchFamily="18" charset="0"/>
              </a:rPr>
              <a:t>vs. </a:t>
            </a:r>
            <a:r>
              <a:rPr lang="zh-TW" altLang="zh-TW" sz="4000">
                <a:solidFill>
                  <a:srgbClr val="3A07F6"/>
                </a:solidFill>
                <a:latin typeface="Times New Roman" panose="02020603050405020304" pitchFamily="18" charset="0"/>
                <a:ea typeface="超研澤空疊圓" pitchFamily="49" charset="-120"/>
              </a:rPr>
              <a:t>使用權</a:t>
            </a:r>
            <a:endParaRPr lang="zh-TW" altLang="en-US" sz="4000">
              <a:solidFill>
                <a:srgbClr val="3A07F6"/>
              </a:solidFill>
              <a:latin typeface="Times New Roman" panose="02020603050405020304" pitchFamily="18" charset="0"/>
              <a:ea typeface="超研澤空疊圓" pitchFamily="49" charset="-120"/>
            </a:endParaRPr>
          </a:p>
          <a:p>
            <a:pPr lvl="1"/>
            <a:r>
              <a:rPr lang="zh-TW" altLang="en-US" sz="2800" b="1">
                <a:latin typeface="Times New Roman" panose="02020603050405020304" pitchFamily="18" charset="0"/>
              </a:rPr>
              <a:t>經營權 或 支配權 是 </a:t>
            </a:r>
            <a:r>
              <a:rPr lang="zh-TW" altLang="en-US" sz="2800">
                <a:solidFill>
                  <a:srgbClr val="3A07F6"/>
                </a:solidFill>
                <a:latin typeface="Times New Roman" panose="02020603050405020304" pitchFamily="18" charset="0"/>
                <a:ea typeface="超研澤空疊圓" pitchFamily="49" charset="-120"/>
              </a:rPr>
              <a:t>財產概念</a:t>
            </a:r>
            <a:r>
              <a:rPr lang="zh-TW" altLang="en-US" sz="2800" b="1">
                <a:latin typeface="Times New Roman" panose="02020603050405020304" pitchFamily="18" charset="0"/>
              </a:rPr>
              <a:t>最核心權力</a:t>
            </a:r>
            <a:endParaRPr lang="zh-TW" altLang="zh-TW" sz="2800" b="1">
              <a:latin typeface="Times New Roman" panose="02020603050405020304" pitchFamily="18" charset="0"/>
            </a:endParaRPr>
          </a:p>
          <a:p>
            <a:r>
              <a:rPr lang="zh-TW" altLang="en-US" sz="3600" b="1"/>
              <a:t>甚麼是真正富有的人</a:t>
            </a:r>
            <a:r>
              <a:rPr lang="en-US" altLang="zh-TW" sz="3600" b="1"/>
              <a:t>?</a:t>
            </a:r>
            <a:endParaRPr lang="en-US" altLang="zh-TW" sz="2800"/>
          </a:p>
          <a:p>
            <a:pPr lvl="1"/>
            <a:r>
              <a:rPr lang="zh-TW" altLang="en-US" sz="2400" b="1">
                <a:latin typeface="新細明體" panose="02020500000000000000" pitchFamily="18" charset="-120"/>
              </a:rPr>
              <a:t>有錢很好</a:t>
            </a:r>
            <a:r>
              <a:rPr lang="en-US" altLang="zh-TW" sz="2400" b="1">
                <a:latin typeface="新細明體" panose="02020500000000000000" pitchFamily="18" charset="-120"/>
              </a:rPr>
              <a:t>;</a:t>
            </a:r>
            <a:r>
              <a:rPr lang="zh-TW" altLang="en-US" sz="2400" b="1">
                <a:latin typeface="新細明體" panose="02020500000000000000" pitchFamily="18" charset="-120"/>
              </a:rPr>
              <a:t> 有閒更好</a:t>
            </a:r>
            <a:r>
              <a:rPr lang="en-US" altLang="zh-TW" sz="2400" b="1">
                <a:latin typeface="新細明體" panose="02020500000000000000" pitchFamily="18" charset="-120"/>
              </a:rPr>
              <a:t>;</a:t>
            </a:r>
            <a:r>
              <a:rPr lang="zh-TW" altLang="en-US" sz="2400" b="1">
                <a:latin typeface="新細明體" panose="02020500000000000000" pitchFamily="18" charset="-120"/>
              </a:rPr>
              <a:t> 身體健康最最好</a:t>
            </a:r>
            <a:endParaRPr lang="en-US" altLang="zh-TW" sz="2400" b="1">
              <a:latin typeface="新細明體" panose="02020500000000000000" pitchFamily="18" charset="-120"/>
            </a:endParaRPr>
          </a:p>
          <a:p>
            <a:pPr lvl="1"/>
            <a:r>
              <a:rPr lang="zh-TW" altLang="en-US" sz="2400" b="1">
                <a:latin typeface="新細明體" panose="02020500000000000000" pitchFamily="18" charset="-120"/>
              </a:rPr>
              <a:t>有錢又有閒</a:t>
            </a:r>
            <a:r>
              <a:rPr lang="en-US" altLang="zh-TW" sz="2400" b="1">
                <a:latin typeface="新細明體" panose="02020500000000000000" pitchFamily="18" charset="-120"/>
              </a:rPr>
              <a:t>; </a:t>
            </a:r>
            <a:r>
              <a:rPr lang="zh-TW" altLang="en-US" sz="2400" b="1">
                <a:latin typeface="新細明體" panose="02020500000000000000" pitchFamily="18" charset="-120"/>
              </a:rPr>
              <a:t>又懂得過生活的人才是</a:t>
            </a:r>
            <a:r>
              <a:rPr lang="zh-TW" altLang="en-US" sz="2400" b="1"/>
              <a:t>真正富有</a:t>
            </a:r>
            <a:r>
              <a:rPr lang="zh-TW" altLang="en-US" sz="2400" b="1">
                <a:latin typeface="新細明體" panose="02020500000000000000" pitchFamily="18" charset="-120"/>
              </a:rPr>
              <a:t>幸福的人</a:t>
            </a:r>
            <a:r>
              <a:rPr lang="en-US" altLang="zh-TW" sz="2400" b="1">
                <a:latin typeface="新細明體" panose="02020500000000000000" pitchFamily="18" charset="-120"/>
              </a:rPr>
              <a:t>!</a:t>
            </a:r>
          </a:p>
          <a:p>
            <a:r>
              <a:rPr lang="zh-TW" altLang="en-US" sz="3600" b="1">
                <a:latin typeface="Times New Roman" panose="02020603050405020304" pitchFamily="18" charset="0"/>
              </a:rPr>
              <a:t>業務員可以成為</a:t>
            </a:r>
            <a:r>
              <a:rPr lang="zh-TW" altLang="en-US" sz="4400">
                <a:solidFill>
                  <a:srgbClr val="FC0128"/>
                </a:solidFill>
                <a:latin typeface="Times New Roman" panose="02020603050405020304" pitchFamily="18" charset="0"/>
                <a:ea typeface="超研澤空疊圓" pitchFamily="49" charset="-120"/>
              </a:rPr>
              <a:t>真正富有的人員</a:t>
            </a:r>
            <a:r>
              <a:rPr lang="en-US" altLang="zh-TW" sz="3600" b="1">
                <a:latin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59825932"/>
      </p:ext>
    </p:extLst>
  </p:cSld>
  <p:clrMapOvr>
    <a:masterClrMapping/>
  </p:clrMapOvr>
  <p:transition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CC52DBC-A666-40B5-AEBF-FED80E72DD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088" y="476250"/>
            <a:ext cx="7058025" cy="936625"/>
          </a:xfrm>
        </p:spPr>
        <p:txBody>
          <a:bodyPr lIns="92075" tIns="46038" rIns="92075" bIns="46038" anchor="ctr"/>
          <a:lstStyle/>
          <a:p>
            <a:r>
              <a:rPr lang="zh-TW" altLang="en-US" sz="4000">
                <a:solidFill>
                  <a:srgbClr val="FC0128"/>
                </a:solidFill>
              </a:rPr>
              <a:t>上班</a:t>
            </a:r>
            <a:r>
              <a:rPr lang="zh-TW" altLang="en-US" sz="4000">
                <a:solidFill>
                  <a:schemeClr val="tx1"/>
                </a:solidFill>
              </a:rPr>
              <a:t>好呢</a:t>
            </a:r>
            <a:r>
              <a:rPr lang="en-US" altLang="zh-TW" sz="4000">
                <a:solidFill>
                  <a:schemeClr val="tx1"/>
                </a:solidFill>
                <a:latin typeface="Times New Roman" panose="02020603050405020304" pitchFamily="18" charset="0"/>
              </a:rPr>
              <a:t>? </a:t>
            </a:r>
            <a:r>
              <a:rPr lang="zh-TW" altLang="en-US" sz="4000">
                <a:solidFill>
                  <a:schemeClr val="tx1"/>
                </a:solidFill>
              </a:rPr>
              <a:t>還是</a:t>
            </a:r>
            <a:r>
              <a:rPr lang="zh-TW" altLang="en-US" sz="4000">
                <a:solidFill>
                  <a:srgbClr val="FC0128"/>
                </a:solidFill>
              </a:rPr>
              <a:t>創業</a:t>
            </a:r>
            <a:r>
              <a:rPr lang="zh-TW" altLang="en-US" sz="4000">
                <a:solidFill>
                  <a:schemeClr val="tx1"/>
                </a:solidFill>
              </a:rPr>
              <a:t>好呢</a:t>
            </a:r>
            <a:r>
              <a:rPr lang="en-US" altLang="zh-TW" sz="4000">
                <a:solidFill>
                  <a:schemeClr val="tx1"/>
                </a:solidFill>
                <a:latin typeface="Times New Roman" panose="02020603050405020304" pitchFamily="18" charset="0"/>
              </a:rPr>
              <a:t>?</a:t>
            </a:r>
            <a:endParaRPr lang="en-US" altLang="zh-TW" sz="4000">
              <a:latin typeface="Times New Roman" panose="02020603050405020304" pitchFamily="18" charset="0"/>
            </a:endParaRP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4D2B7888-E9E8-4771-AFB4-E68F849913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560" y="2132856"/>
            <a:ext cx="8278813" cy="3888432"/>
          </a:xfrm>
          <a:noFill/>
        </p:spPr>
        <p:txBody>
          <a:bodyPr lIns="92075" tIns="46038" rIns="92075" bIns="46038"/>
          <a:lstStyle/>
          <a:p>
            <a:r>
              <a:rPr lang="zh-TW" altLang="en-US" sz="6000" b="1" dirty="0">
                <a:latin typeface="Times New Roman" panose="02020603050405020304" pitchFamily="18" charset="0"/>
              </a:rPr>
              <a:t>科技的進步</a:t>
            </a:r>
            <a:r>
              <a:rPr lang="en-US" altLang="zh-TW" sz="6000" b="1" dirty="0">
                <a:latin typeface="Times New Roman" panose="02020603050405020304" pitchFamily="18" charset="0"/>
              </a:rPr>
              <a:t>, </a:t>
            </a:r>
            <a:r>
              <a:rPr lang="zh-TW" altLang="en-US" sz="6000" b="1" dirty="0">
                <a:latin typeface="Times New Roman" panose="02020603050405020304" pitchFamily="18" charset="0"/>
              </a:rPr>
              <a:t>改變一切</a:t>
            </a:r>
            <a:endParaRPr lang="en-US" altLang="zh-TW" sz="6000" b="1" dirty="0">
              <a:latin typeface="Times New Roman" panose="02020603050405020304" pitchFamily="18" charset="0"/>
            </a:endParaRPr>
          </a:p>
          <a:p>
            <a:pPr lvl="1"/>
            <a:r>
              <a:rPr lang="zh-TW" altLang="en-US" sz="3200" b="1" dirty="0">
                <a:latin typeface="Times New Roman" panose="02020603050405020304" pitchFamily="18" charset="0"/>
              </a:rPr>
              <a:t>手機  電腦</a:t>
            </a:r>
            <a:endParaRPr lang="en-US" altLang="zh-TW" sz="3200" b="1" dirty="0">
              <a:latin typeface="Times New Roman" panose="02020603050405020304" pitchFamily="18" charset="0"/>
            </a:endParaRPr>
          </a:p>
          <a:p>
            <a:pPr lvl="1"/>
            <a:r>
              <a:rPr lang="en-US" altLang="zh-TW" sz="3200" b="1" dirty="0">
                <a:latin typeface="Times New Roman" panose="02020603050405020304" pitchFamily="18" charset="0"/>
              </a:rPr>
              <a:t>Google</a:t>
            </a:r>
          </a:p>
          <a:p>
            <a:pPr lvl="1"/>
            <a:r>
              <a:rPr lang="en-US" altLang="zh-TW" sz="3200" b="1" dirty="0" err="1">
                <a:latin typeface="Times New Roman" panose="02020603050405020304" pitchFamily="18" charset="0"/>
              </a:rPr>
              <a:t>Youtube</a:t>
            </a:r>
            <a:endParaRPr lang="en-US" altLang="zh-TW" sz="3200" b="1" dirty="0">
              <a:latin typeface="Times New Roman" panose="02020603050405020304" pitchFamily="18" charset="0"/>
            </a:endParaRPr>
          </a:p>
          <a:p>
            <a:pPr lvl="1"/>
            <a:r>
              <a:rPr lang="en-US" altLang="zh-TW" sz="3200" b="1" dirty="0">
                <a:latin typeface="Times New Roman" panose="02020603050405020304" pitchFamily="18" charset="0"/>
              </a:rPr>
              <a:t>AI</a:t>
            </a:r>
          </a:p>
          <a:p>
            <a:pPr lvl="1"/>
            <a:endParaRPr lang="en-US" altLang="zh-TW" sz="5800" b="1" dirty="0">
              <a:latin typeface="Times New Roman" panose="02020603050405020304" pitchFamily="18" charset="0"/>
            </a:endParaRPr>
          </a:p>
          <a:p>
            <a:endParaRPr lang="en-US" altLang="zh-TW" sz="36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95841"/>
      </p:ext>
    </p:extLst>
  </p:cSld>
  <p:clrMapOvr>
    <a:masterClrMapping/>
  </p:clrMapOvr>
  <p:transition advTm="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026">
            <a:extLst>
              <a:ext uri="{FF2B5EF4-FFF2-40B4-BE49-F238E27FC236}">
                <a16:creationId xmlns:a16="http://schemas.microsoft.com/office/drawing/2014/main" id="{E2B8BD65-BB31-4CE1-82FD-5A04F172A6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04" y="906860"/>
            <a:ext cx="3528392" cy="1802060"/>
          </a:xfrm>
        </p:spPr>
        <p:txBody>
          <a:bodyPr lIns="92075" tIns="46038" rIns="92075" bIns="46038" anchor="ctr"/>
          <a:lstStyle/>
          <a:p>
            <a:r>
              <a:rPr lang="zh-TW" altLang="en-US" sz="4000" b="0" dirty="0">
                <a:solidFill>
                  <a:schemeClr val="tx1"/>
                </a:solidFill>
              </a:rPr>
              <a:t>真正</a:t>
            </a:r>
            <a:r>
              <a:rPr lang="zh-TW" altLang="en-US" sz="4000" dirty="0"/>
              <a:t>富有的人</a:t>
            </a:r>
            <a:br>
              <a:rPr lang="en-US" altLang="zh-TW" sz="4000" dirty="0"/>
            </a:br>
            <a:r>
              <a:rPr lang="zh-TW" altLang="en-US" sz="4000" dirty="0"/>
              <a:t>須具有</a:t>
            </a:r>
            <a:r>
              <a:rPr lang="en-US" altLang="zh-TW" sz="4000" dirty="0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62467" name="Rectangle 1027">
            <a:extLst>
              <a:ext uri="{FF2B5EF4-FFF2-40B4-BE49-F238E27FC236}">
                <a16:creationId xmlns:a16="http://schemas.microsoft.com/office/drawing/2014/main" id="{80B4E585-3E07-4FE2-87B5-429743B017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3501008"/>
            <a:ext cx="6948488" cy="2828328"/>
          </a:xfrm>
          <a:noFill/>
        </p:spPr>
        <p:txBody>
          <a:bodyPr lIns="92075" tIns="46038" rIns="92075" bIns="46038"/>
          <a:lstStyle/>
          <a:p>
            <a:r>
              <a:rPr lang="zh-TW" altLang="en-US" sz="2800" dirty="0">
                <a:solidFill>
                  <a:srgbClr val="FC0128"/>
                </a:solidFill>
                <a:ea typeface="超研澤空疊圓" pitchFamily="49" charset="-120"/>
              </a:rPr>
              <a:t>健康</a:t>
            </a:r>
            <a:r>
              <a:rPr lang="zh-TW" altLang="en-US" sz="2800" i="1" dirty="0">
                <a:solidFill>
                  <a:srgbClr val="FC0128"/>
                </a:solidFill>
              </a:rPr>
              <a:t> </a:t>
            </a:r>
            <a:r>
              <a:rPr lang="zh-TW" altLang="en-US" sz="2800" dirty="0"/>
              <a:t>的身體</a:t>
            </a:r>
            <a:r>
              <a:rPr lang="zh-TW" altLang="en-US" sz="2800" dirty="0">
                <a:latin typeface="Times New Roman" panose="02020603050405020304" pitchFamily="18" charset="0"/>
              </a:rPr>
              <a:t>  </a:t>
            </a:r>
          </a:p>
          <a:p>
            <a:pPr lvl="1"/>
            <a:r>
              <a:rPr lang="en-US" altLang="zh-TW" sz="4000" dirty="0">
                <a:latin typeface="Times New Roman" panose="02020603050405020304" pitchFamily="18" charset="0"/>
              </a:rPr>
              <a:t>$1</a:t>
            </a:r>
            <a:r>
              <a:rPr lang="en-US" altLang="zh-TW" sz="2400" dirty="0">
                <a:latin typeface="Times New Roman" panose="02020603050405020304" pitchFamily="18" charset="0"/>
              </a:rPr>
              <a:t>,</a:t>
            </a:r>
            <a:r>
              <a:rPr lang="en-US" altLang="zh-TW" sz="4000" dirty="0">
                <a:latin typeface="Times New Roman" panose="02020603050405020304" pitchFamily="18" charset="0"/>
              </a:rPr>
              <a:t>000,000,000</a:t>
            </a:r>
            <a:r>
              <a:rPr lang="en-US" altLang="zh-TW" sz="2400" dirty="0">
                <a:latin typeface="Times New Roman" panose="02020603050405020304" pitchFamily="18" charset="0"/>
              </a:rPr>
              <a:t>...</a:t>
            </a:r>
          </a:p>
          <a:p>
            <a:pPr lvl="1"/>
            <a:r>
              <a:rPr lang="zh-TW" altLang="en-US" sz="2400" dirty="0"/>
              <a:t>有錢真好，有閒更好，有健康才是寶！</a:t>
            </a:r>
            <a:endParaRPr lang="zh-TW" altLang="en-US" sz="3200" dirty="0">
              <a:latin typeface="Times New Roman" panose="02020603050405020304" pitchFamily="18" charset="0"/>
            </a:endParaRPr>
          </a:p>
          <a:p>
            <a:r>
              <a:rPr lang="zh-TW" altLang="en-US" sz="2800" dirty="0"/>
              <a:t>一份收入好且穩定的工作</a:t>
            </a:r>
          </a:p>
          <a:p>
            <a:pPr lvl="1"/>
            <a:r>
              <a:rPr lang="zh-TW" altLang="en-US" sz="2400" dirty="0">
                <a:latin typeface="Times New Roman" panose="02020603050405020304" pitchFamily="18" charset="0"/>
              </a:rPr>
              <a:t>充裕夠用 </a:t>
            </a:r>
            <a:r>
              <a:rPr lang="en-US" altLang="zh-TW" sz="2400" dirty="0">
                <a:latin typeface="Times New Roman" panose="02020603050405020304" pitchFamily="18" charset="0"/>
              </a:rPr>
              <a:t>vs.</a:t>
            </a:r>
            <a:r>
              <a:rPr lang="zh-TW" altLang="en-US" sz="2800" i="1" dirty="0">
                <a:solidFill>
                  <a:srgbClr val="FC0128"/>
                </a:solidFill>
              </a:rPr>
              <a:t>錢</a:t>
            </a:r>
            <a:endParaRPr lang="zh-TW" altLang="en-US" sz="2400" dirty="0">
              <a:latin typeface="Times New Roman" panose="02020603050405020304" pitchFamily="18" charset="0"/>
            </a:endParaRPr>
          </a:p>
          <a:p>
            <a:endParaRPr lang="en-US" altLang="zh-TW" sz="2800" dirty="0"/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FC5315D4-F352-4730-8CAA-49D7E8C927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424" y="0"/>
            <a:ext cx="4318249" cy="479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802544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>
            <a:extLst>
              <a:ext uri="{FF2B5EF4-FFF2-40B4-BE49-F238E27FC236}">
                <a16:creationId xmlns:a16="http://schemas.microsoft.com/office/drawing/2014/main" id="{5EC175AE-7F6E-462B-B183-5D2E23AB34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5791200" cy="990600"/>
          </a:xfrm>
        </p:spPr>
        <p:txBody>
          <a:bodyPr lIns="92075" tIns="46038" rIns="92075" bIns="46038" anchor="ctr"/>
          <a:lstStyle/>
          <a:p>
            <a:r>
              <a:rPr lang="zh-TW" altLang="en-US" sz="4000" b="0">
                <a:solidFill>
                  <a:schemeClr val="tx1"/>
                </a:solidFill>
              </a:rPr>
              <a:t>真正</a:t>
            </a:r>
            <a:r>
              <a:rPr lang="zh-TW" altLang="en-US" sz="4000"/>
              <a:t>富有的人須具有</a:t>
            </a:r>
            <a:r>
              <a:rPr lang="en-US" altLang="zh-TW" sz="4000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69B40672-0B28-45C5-9275-887A72FE76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556792"/>
            <a:ext cx="8305800" cy="4267200"/>
          </a:xfrm>
          <a:noFill/>
        </p:spPr>
        <p:txBody>
          <a:bodyPr lIns="92075" tIns="46038" rIns="92075" bIns="46038"/>
          <a:lstStyle/>
          <a:p>
            <a:r>
              <a:rPr lang="zh-TW" altLang="en-US" sz="2800" dirty="0"/>
              <a:t>正確的人生理念</a:t>
            </a:r>
          </a:p>
          <a:p>
            <a:pPr lvl="1"/>
            <a:r>
              <a:rPr lang="zh-TW" altLang="en-US" sz="2400" dirty="0"/>
              <a:t>追求一輩子幸福</a:t>
            </a:r>
            <a:r>
              <a:rPr lang="en-US" altLang="zh-TW" sz="2400" dirty="0"/>
              <a:t>, </a:t>
            </a:r>
            <a:r>
              <a:rPr lang="zh-TW" altLang="en-US" sz="2400" dirty="0"/>
              <a:t>平安</a:t>
            </a:r>
            <a:r>
              <a:rPr lang="en-US" altLang="zh-TW" sz="2400" dirty="0"/>
              <a:t>, </a:t>
            </a:r>
            <a:r>
              <a:rPr lang="zh-TW" altLang="en-US" sz="2400" dirty="0"/>
              <a:t>健康</a:t>
            </a:r>
            <a:r>
              <a:rPr lang="en-US" altLang="zh-TW" sz="2400" dirty="0"/>
              <a:t>, </a:t>
            </a:r>
            <a:r>
              <a:rPr lang="zh-TW" altLang="en-US" sz="2400" dirty="0"/>
              <a:t>快樂</a:t>
            </a:r>
            <a:r>
              <a:rPr lang="en-US" altLang="zh-TW" sz="2400" dirty="0"/>
              <a:t>, </a:t>
            </a:r>
            <a:r>
              <a:rPr lang="zh-TW" altLang="en-US" sz="2400" dirty="0"/>
              <a:t>豐富</a:t>
            </a:r>
            <a:r>
              <a:rPr lang="en-US" altLang="zh-TW" sz="2400" dirty="0"/>
              <a:t>, </a:t>
            </a:r>
            <a:r>
              <a:rPr lang="zh-TW" altLang="en-US" sz="2400" dirty="0"/>
              <a:t>充實的人生</a:t>
            </a:r>
          </a:p>
          <a:p>
            <a:r>
              <a:rPr lang="zh-TW" altLang="en-US" sz="2800" dirty="0">
                <a:solidFill>
                  <a:srgbClr val="FC0128"/>
                </a:solidFill>
                <a:ea typeface="超研澤空疊圓" pitchFamily="49" charset="-120"/>
              </a:rPr>
              <a:t>終身學習</a:t>
            </a:r>
            <a:r>
              <a:rPr lang="zh-TW" altLang="en-US" sz="2800" i="1" dirty="0">
                <a:solidFill>
                  <a:srgbClr val="FC0128"/>
                </a:solidFill>
              </a:rPr>
              <a:t> </a:t>
            </a:r>
            <a:r>
              <a:rPr lang="zh-TW" altLang="en-US" sz="2800" dirty="0"/>
              <a:t>態度</a:t>
            </a:r>
          </a:p>
          <a:p>
            <a:pPr lvl="1"/>
            <a:r>
              <a:rPr lang="zh-TW" altLang="en-US" sz="2400" dirty="0"/>
              <a:t>英文</a:t>
            </a:r>
          </a:p>
          <a:p>
            <a:pPr lvl="1"/>
            <a:r>
              <a:rPr lang="zh-TW" altLang="en-US" sz="2400" dirty="0"/>
              <a:t>電腦</a:t>
            </a:r>
            <a:r>
              <a:rPr lang="en-US" altLang="zh-TW" sz="2400" dirty="0"/>
              <a:t>, </a:t>
            </a:r>
            <a:r>
              <a:rPr lang="zh-TW" altLang="en-US" sz="2400" dirty="0"/>
              <a:t>手機</a:t>
            </a:r>
          </a:p>
          <a:p>
            <a:pPr lvl="1"/>
            <a:r>
              <a:rPr lang="zh-TW" altLang="en-US" sz="2400" dirty="0"/>
              <a:t>溝通能力</a:t>
            </a:r>
          </a:p>
          <a:p>
            <a:pPr lvl="1"/>
            <a:r>
              <a:rPr lang="zh-TW" altLang="en-US" sz="2400" dirty="0"/>
              <a:t>與人相處共事能力</a:t>
            </a:r>
          </a:p>
          <a:p>
            <a:pPr lvl="1"/>
            <a:r>
              <a:rPr lang="zh-TW" altLang="en-US" sz="2400" dirty="0"/>
              <a:t>理財能力</a:t>
            </a:r>
            <a:endParaRPr lang="en-US" altLang="zh-TW" sz="2400" dirty="0"/>
          </a:p>
          <a:p>
            <a:pPr lvl="1"/>
            <a:r>
              <a:rPr lang="zh-TW" altLang="en-US" sz="2400" dirty="0"/>
              <a:t>維護健康的能力</a:t>
            </a:r>
          </a:p>
        </p:txBody>
      </p:sp>
    </p:spTree>
    <p:extLst>
      <p:ext uri="{BB962C8B-B14F-4D97-AF65-F5344CB8AC3E}">
        <p14:creationId xmlns:p14="http://schemas.microsoft.com/office/powerpoint/2010/main" val="2767009351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>
            <a:extLst>
              <a:ext uri="{FF2B5EF4-FFF2-40B4-BE49-F238E27FC236}">
                <a16:creationId xmlns:a16="http://schemas.microsoft.com/office/drawing/2014/main" id="{9C8E0512-E940-4295-A2CC-FCFB1FBE2B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5486400" cy="990600"/>
          </a:xfrm>
        </p:spPr>
        <p:txBody>
          <a:bodyPr lIns="92075" tIns="46038" rIns="92075" bIns="46038" anchor="ctr"/>
          <a:lstStyle/>
          <a:p>
            <a:r>
              <a:rPr lang="zh-TW" altLang="en-US" sz="4000" b="0">
                <a:solidFill>
                  <a:schemeClr val="tx1"/>
                </a:solidFill>
              </a:rPr>
              <a:t>真正</a:t>
            </a:r>
            <a:r>
              <a:rPr lang="zh-TW" altLang="en-US" sz="4000"/>
              <a:t>富有的人須具有</a:t>
            </a:r>
            <a:r>
              <a:rPr lang="en-US" altLang="zh-TW" sz="4000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DFF1BA4E-2DDD-4FBE-AA33-9332FB7AD5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5561013" cy="5040313"/>
          </a:xfrm>
          <a:noFill/>
        </p:spPr>
        <p:txBody>
          <a:bodyPr lIns="92075" tIns="46038" rIns="92075" bIns="46038"/>
          <a:lstStyle/>
          <a:p>
            <a:r>
              <a:rPr lang="zh-TW" altLang="en-US" sz="3200" dirty="0"/>
              <a:t>正確的</a:t>
            </a:r>
            <a:r>
              <a:rPr lang="zh-TW" altLang="en-US" sz="3200" dirty="0">
                <a:solidFill>
                  <a:srgbClr val="FC0128"/>
                </a:solidFill>
                <a:ea typeface="超研澤空疊圓" pitchFamily="49" charset="-120"/>
              </a:rPr>
              <a:t>理財觀念</a:t>
            </a:r>
            <a:endParaRPr lang="zh-TW" altLang="en-US" sz="3200" dirty="0">
              <a:ea typeface="超研澤空疊圓" pitchFamily="49" charset="-120"/>
            </a:endParaRPr>
          </a:p>
          <a:p>
            <a:pPr lvl="1"/>
            <a:r>
              <a:rPr lang="zh-TW" altLang="en-US" sz="2400" dirty="0"/>
              <a:t>從無到有 </a:t>
            </a:r>
            <a:r>
              <a:rPr lang="en-US" altLang="zh-TW" sz="2400" dirty="0"/>
              <a:t>– </a:t>
            </a:r>
            <a:r>
              <a:rPr lang="zh-TW" altLang="en-US" sz="2400" dirty="0"/>
              <a:t>一生三大機會</a:t>
            </a:r>
          </a:p>
          <a:p>
            <a:pPr lvl="1"/>
            <a:r>
              <a:rPr lang="zh-TW" altLang="en-US" sz="2400" dirty="0"/>
              <a:t>從有到守成</a:t>
            </a:r>
          </a:p>
          <a:p>
            <a:pPr lvl="2">
              <a:buClr>
                <a:srgbClr val="FC0128"/>
              </a:buClr>
              <a:buFont typeface="Wingdings" panose="05000000000000000000" pitchFamily="2" charset="2"/>
              <a:buChar char="Ø"/>
            </a:pPr>
            <a:r>
              <a:rPr lang="zh-TW" altLang="en-US" sz="2000" dirty="0"/>
              <a:t>財產三分法</a:t>
            </a:r>
            <a:r>
              <a:rPr lang="en-US" altLang="zh-TW" sz="2000" dirty="0"/>
              <a:t>, </a:t>
            </a:r>
            <a:r>
              <a:rPr lang="zh-TW" altLang="en-US" sz="2000" dirty="0"/>
              <a:t>五分法 </a:t>
            </a:r>
            <a:r>
              <a:rPr lang="en-US" altLang="zh-TW" sz="2000" dirty="0"/>
              <a:t>(</a:t>
            </a:r>
            <a:r>
              <a:rPr lang="zh-TW" altLang="en-US" sz="2000" dirty="0"/>
              <a:t>嗜好 </a:t>
            </a:r>
            <a:r>
              <a:rPr lang="en-US" altLang="zh-TW" sz="2000" dirty="0"/>
              <a:t>+ </a:t>
            </a:r>
            <a:r>
              <a:rPr lang="zh-TW" altLang="en-US" sz="2000" dirty="0"/>
              <a:t>健康</a:t>
            </a:r>
            <a:r>
              <a:rPr lang="en-US" altLang="zh-TW" sz="2000" dirty="0"/>
              <a:t>)</a:t>
            </a:r>
          </a:p>
          <a:p>
            <a:pPr lvl="2">
              <a:buClr>
                <a:srgbClr val="FC0128"/>
              </a:buClr>
              <a:buFont typeface="Wingdings" panose="05000000000000000000" pitchFamily="2" charset="2"/>
              <a:buChar char="Ø"/>
            </a:pPr>
            <a:r>
              <a:rPr lang="zh-TW" altLang="en-US" sz="2000" dirty="0"/>
              <a:t>貪婪 </a:t>
            </a:r>
            <a:r>
              <a:rPr lang="en-US" altLang="zh-TW" sz="2000" dirty="0"/>
              <a:t>vs. </a:t>
            </a:r>
            <a:r>
              <a:rPr lang="zh-TW" altLang="en-US" sz="2000" dirty="0"/>
              <a:t>恐懼</a:t>
            </a:r>
          </a:p>
          <a:p>
            <a:pPr lvl="1"/>
            <a:r>
              <a:rPr lang="zh-TW" altLang="en-US" sz="2400" dirty="0"/>
              <a:t>小康的定義</a:t>
            </a:r>
          </a:p>
          <a:p>
            <a:pPr lvl="1"/>
            <a:r>
              <a:rPr lang="zh-TW" altLang="en-US" sz="2400" dirty="0"/>
              <a:t>退休的準備 </a:t>
            </a:r>
            <a:r>
              <a:rPr lang="en-US" altLang="zh-TW" sz="2400" dirty="0"/>
              <a:t>– (30 - 35</a:t>
            </a:r>
            <a:r>
              <a:rPr lang="zh-TW" altLang="en-US" sz="2400" dirty="0"/>
              <a:t>年生活費</a:t>
            </a:r>
            <a:r>
              <a:rPr lang="en-US" altLang="zh-TW" sz="2400" dirty="0"/>
              <a:t>)</a:t>
            </a:r>
          </a:p>
          <a:p>
            <a:pPr lvl="1"/>
            <a:r>
              <a:rPr lang="en-US" altLang="zh-TW" sz="2400" dirty="0"/>
              <a:t>50 - 60% </a:t>
            </a:r>
            <a:r>
              <a:rPr lang="zh-TW" altLang="en-US" sz="2400" dirty="0"/>
              <a:t>月所得</a:t>
            </a:r>
            <a:endParaRPr lang="en-US" altLang="zh-TW" sz="2400" dirty="0"/>
          </a:p>
          <a:p>
            <a:pPr lvl="1"/>
            <a:r>
              <a:rPr lang="zh-TW" altLang="en-US" sz="2400"/>
              <a:t>財富自由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88292929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93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93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2334F50E-0857-4A64-847A-6A4A9687E1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6172200" cy="990600"/>
          </a:xfrm>
        </p:spPr>
        <p:txBody>
          <a:bodyPr lIns="92075" tIns="46038" rIns="92075" bIns="46038" anchor="ctr"/>
          <a:lstStyle/>
          <a:p>
            <a:r>
              <a:rPr lang="zh-TW" altLang="en-US" b="0">
                <a:solidFill>
                  <a:schemeClr val="tx1"/>
                </a:solidFill>
              </a:rPr>
              <a:t>真正</a:t>
            </a:r>
            <a:r>
              <a:rPr lang="zh-TW" altLang="en-US"/>
              <a:t>富有的人須具有</a:t>
            </a:r>
            <a:r>
              <a:rPr lang="en-US" altLang="zh-TW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5091FB04-4CAD-45DA-BCBC-C4B664B2FD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5040313" cy="5040313"/>
          </a:xfrm>
          <a:noFill/>
        </p:spPr>
        <p:txBody>
          <a:bodyPr lIns="92075" tIns="46038" rIns="92075" bIns="46038"/>
          <a:lstStyle/>
          <a:p>
            <a:r>
              <a:rPr lang="zh-TW" altLang="en-US" sz="2400" dirty="0"/>
              <a:t>財產三分法</a:t>
            </a:r>
            <a:endParaRPr lang="en-US" altLang="zh-TW" sz="2400" dirty="0"/>
          </a:p>
          <a:p>
            <a:pPr marL="457200" lvl="1" indent="0">
              <a:buFontTx/>
              <a:buNone/>
            </a:pPr>
            <a:endParaRPr lang="zh-TW" altLang="en-US" sz="20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F9EB1548-47DA-458D-89F4-CAD135E241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492" y="1124744"/>
            <a:ext cx="3431277" cy="2952328"/>
          </a:xfrm>
          <a:prstGeom prst="rect">
            <a:avLst/>
          </a:prstGeom>
        </p:spPr>
      </p:pic>
      <p:pic>
        <p:nvPicPr>
          <p:cNvPr id="5" name="圖片 4" descr="一張含有 地圖 的圖片&#10;&#10;自動產生的描述">
            <a:extLst>
              <a:ext uri="{FF2B5EF4-FFF2-40B4-BE49-F238E27FC236}">
                <a16:creationId xmlns:a16="http://schemas.microsoft.com/office/drawing/2014/main" id="{AC389E5E-856A-4676-A2B0-EC0E5BFDC4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193" y="2852936"/>
            <a:ext cx="3927706" cy="344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73466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>
            <a:extLst>
              <a:ext uri="{FF2B5EF4-FFF2-40B4-BE49-F238E27FC236}">
                <a16:creationId xmlns:a16="http://schemas.microsoft.com/office/drawing/2014/main" id="{8D0AD30A-10A0-41C2-8642-D333966A47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5486400" cy="990600"/>
          </a:xfrm>
        </p:spPr>
        <p:txBody>
          <a:bodyPr lIns="92075" tIns="46038" rIns="92075" bIns="46038" anchor="ctr"/>
          <a:lstStyle/>
          <a:p>
            <a:r>
              <a:rPr lang="zh-TW" altLang="en-US" sz="4000" b="0">
                <a:solidFill>
                  <a:schemeClr val="tx1"/>
                </a:solidFill>
              </a:rPr>
              <a:t>真正</a:t>
            </a:r>
            <a:r>
              <a:rPr lang="zh-TW" altLang="en-US" sz="4000"/>
              <a:t>富有的人須具有</a:t>
            </a:r>
            <a:r>
              <a:rPr lang="en-US" altLang="zh-TW" sz="4000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E33674A6-DA41-4C9C-A511-5870307171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7950" y="1412875"/>
            <a:ext cx="4608513" cy="5040313"/>
          </a:xfrm>
        </p:spPr>
        <p:txBody>
          <a:bodyPr lIns="92075" tIns="46038" rIns="92075" bIns="46038"/>
          <a:lstStyle/>
          <a:p>
            <a:pPr>
              <a:defRPr/>
            </a:pPr>
            <a:r>
              <a:rPr lang="zh-TW" altLang="en-US" sz="3200" dirty="0"/>
              <a:t>正確的</a:t>
            </a:r>
            <a:r>
              <a:rPr lang="zh-TW" altLang="en-US" sz="3200" dirty="0">
                <a:solidFill>
                  <a:srgbClr val="FC0128"/>
                </a:solidFill>
                <a:ea typeface="超研澤空疊圓" pitchFamily="49" charset="-120"/>
              </a:rPr>
              <a:t>理財觀念</a:t>
            </a:r>
            <a:endParaRPr lang="zh-TW" altLang="en-US" sz="3200" dirty="0">
              <a:ea typeface="超研澤空疊圓" pitchFamily="49" charset="-120"/>
            </a:endParaRPr>
          </a:p>
          <a:p>
            <a:pPr lvl="1">
              <a:defRPr/>
            </a:pPr>
            <a:r>
              <a:rPr lang="zh-TW" altLang="en-US" sz="2400" dirty="0"/>
              <a:t>隨時吸收理財新知 </a:t>
            </a:r>
            <a:r>
              <a:rPr lang="en-US" altLang="zh-TW" dirty="0"/>
              <a:t>(Knowledge-based economic)</a:t>
            </a:r>
          </a:p>
          <a:p>
            <a:pPr lvl="1">
              <a:defRPr/>
            </a:pPr>
            <a:r>
              <a:rPr lang="zh-TW" altLang="en-US" sz="2400" dirty="0"/>
              <a:t>懂得善用錢來發揮錢的力量</a:t>
            </a:r>
          </a:p>
          <a:p>
            <a:pPr lvl="2">
              <a:defRPr/>
            </a:pPr>
            <a:r>
              <a:rPr lang="zh-TW" altLang="en-US" sz="2400" b="1" dirty="0">
                <a:solidFill>
                  <a:schemeClr val="accent2">
                    <a:lumMod val="75000"/>
                  </a:schemeClr>
                </a:solidFill>
              </a:rPr>
              <a:t>正</a:t>
            </a:r>
            <a:r>
              <a:rPr lang="zh-TW" altLang="en-US" sz="2000" dirty="0"/>
              <a:t>資產 </a:t>
            </a:r>
            <a:r>
              <a:rPr lang="en-US" altLang="zh-TW" sz="2000" dirty="0"/>
              <a:t>vs. </a:t>
            </a:r>
            <a:r>
              <a:rPr lang="zh-TW" altLang="en-US" sz="2400" b="1" dirty="0">
                <a:solidFill>
                  <a:srgbClr val="FF0000"/>
                </a:solidFill>
              </a:rPr>
              <a:t>負</a:t>
            </a:r>
            <a:r>
              <a:rPr lang="zh-TW" altLang="en-US" sz="2000" dirty="0"/>
              <a:t>資產</a:t>
            </a:r>
            <a:endParaRPr lang="en-US" altLang="zh-TW" sz="2000" dirty="0"/>
          </a:p>
          <a:p>
            <a:pPr lvl="2">
              <a:defRPr/>
            </a:pPr>
            <a:r>
              <a:rPr lang="zh-TW" altLang="en-US" sz="2000" dirty="0">
                <a:solidFill>
                  <a:srgbClr val="3A07F6"/>
                </a:solidFill>
                <a:ea typeface="超研澤空疊圓" pitchFamily="49" charset="-120"/>
              </a:rPr>
              <a:t>健康的維護 </a:t>
            </a:r>
            <a:r>
              <a:rPr lang="zh-TW" altLang="en-US" sz="2000" dirty="0"/>
              <a:t>及 </a:t>
            </a:r>
            <a:r>
              <a:rPr lang="zh-TW" altLang="en-US" sz="2000" dirty="0">
                <a:solidFill>
                  <a:srgbClr val="FC0128"/>
                </a:solidFill>
                <a:ea typeface="超研澤空疊圓" pitchFamily="49" charset="-120"/>
              </a:rPr>
              <a:t>幸福的追求</a:t>
            </a:r>
            <a:endParaRPr lang="en-US" altLang="zh-TW" sz="2000" dirty="0">
              <a:solidFill>
                <a:srgbClr val="FC0128"/>
              </a:solidFill>
              <a:ea typeface="超研澤空疊圓" pitchFamily="49" charset="-120"/>
            </a:endParaRPr>
          </a:p>
          <a:p>
            <a:pPr lvl="1">
              <a:defRPr/>
            </a:pPr>
            <a:r>
              <a:rPr lang="zh-TW" altLang="en-US" sz="2400" dirty="0"/>
              <a:t>經濟能力 </a:t>
            </a:r>
            <a:r>
              <a:rPr lang="en-US" altLang="zh-TW" sz="2400" dirty="0"/>
              <a:t>=</a:t>
            </a:r>
            <a:r>
              <a:rPr lang="zh-TW" altLang="en-US" sz="2400" dirty="0"/>
              <a:t> 社會生存能力</a:t>
            </a:r>
          </a:p>
          <a:p>
            <a:pPr lvl="1">
              <a:defRPr/>
            </a:pPr>
            <a:r>
              <a:rPr lang="zh-TW" altLang="en-US" sz="2400" dirty="0">
                <a:latin typeface="+mj-ea"/>
                <a:ea typeface="+mj-ea"/>
              </a:rPr>
              <a:t>窮人 為錢工作</a:t>
            </a:r>
            <a:endParaRPr lang="en-US" altLang="zh-TW" sz="2400" dirty="0">
              <a:latin typeface="+mj-ea"/>
              <a:ea typeface="+mj-ea"/>
            </a:endParaRPr>
          </a:p>
          <a:p>
            <a:pPr lvl="1">
              <a:defRPr/>
            </a:pPr>
            <a:r>
              <a:rPr lang="zh-TW" altLang="en-US" sz="2400" dirty="0">
                <a:latin typeface="+mj-ea"/>
                <a:ea typeface="+mj-ea"/>
              </a:rPr>
              <a:t>富人 讓錢為他工作</a:t>
            </a:r>
          </a:p>
        </p:txBody>
      </p:sp>
    </p:spTree>
    <p:extLst>
      <p:ext uri="{BB962C8B-B14F-4D97-AF65-F5344CB8AC3E}">
        <p14:creationId xmlns:p14="http://schemas.microsoft.com/office/powerpoint/2010/main" val="2670664224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build="p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B9C3A04D-5DD4-419C-9B46-D1B876F34B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0825" y="333375"/>
            <a:ext cx="8642350" cy="792163"/>
          </a:xfrm>
        </p:spPr>
        <p:txBody>
          <a:bodyPr lIns="92075" tIns="46038" rIns="92075" bIns="46038" anchor="ctr"/>
          <a:lstStyle/>
          <a:p>
            <a:r>
              <a:rPr lang="en-US" altLang="zh-TW" sz="3600">
                <a:solidFill>
                  <a:srgbClr val="FC0128"/>
                </a:solidFill>
              </a:rPr>
              <a:t>$$$$$$$$$$$$$$$$$$$$$$$$$$$$$$$$$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D1116ECB-7206-42C8-8C35-5847872E17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6048375" cy="4464050"/>
          </a:xfrm>
        </p:spPr>
        <p:txBody>
          <a:bodyPr lIns="92075" tIns="46038" rIns="92075" bIns="46038"/>
          <a:lstStyle/>
          <a:p>
            <a:pPr>
              <a:buFont typeface="Wingdings" panose="05000000000000000000" pitchFamily="2" charset="2"/>
              <a:buNone/>
            </a:pPr>
            <a:endParaRPr lang="zh-TW" altLang="zh-TW" sz="360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pic>
        <p:nvPicPr>
          <p:cNvPr id="35844" name="Picture 8" descr="錢">
            <a:extLst>
              <a:ext uri="{FF2B5EF4-FFF2-40B4-BE49-F238E27FC236}">
                <a16:creationId xmlns:a16="http://schemas.microsoft.com/office/drawing/2014/main" id="{2103FC11-726B-48AB-9A49-B872C8E43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1062038"/>
            <a:ext cx="8739188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1896057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build="p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AE2F1E2-FDDE-454D-8CD8-5A00114769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76250"/>
            <a:ext cx="8208963" cy="864518"/>
          </a:xfrm>
          <a:solidFill>
            <a:schemeClr val="bg1"/>
          </a:solidFill>
        </p:spPr>
        <p:txBody>
          <a:bodyPr/>
          <a:lstStyle/>
          <a:p>
            <a:r>
              <a:rPr lang="zh-TW" altLang="en-US" sz="4000" b="0">
                <a:solidFill>
                  <a:schemeClr val="tx1"/>
                </a:solidFill>
                <a:latin typeface="新細明體" panose="02020500000000000000" pitchFamily="18" charset="-120"/>
              </a:rPr>
              <a:t>真正</a:t>
            </a:r>
            <a:r>
              <a:rPr lang="zh-TW" altLang="en-US" sz="4000">
                <a:latin typeface="新細明體" panose="02020500000000000000" pitchFamily="18" charset="-120"/>
              </a:rPr>
              <a:t>富有的人須具有</a:t>
            </a:r>
            <a:r>
              <a:rPr lang="en-US" altLang="zh-TW" sz="4000">
                <a:latin typeface="新細明體" panose="02020500000000000000" pitchFamily="18" charset="-120"/>
              </a:rPr>
              <a:t>---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3385C526-9A1C-47E2-A74B-6A5A390713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7950" y="1676400"/>
            <a:ext cx="5256213" cy="4686300"/>
          </a:xfrm>
        </p:spPr>
        <p:txBody>
          <a:bodyPr/>
          <a:lstStyle/>
          <a:p>
            <a:r>
              <a:rPr lang="zh-TW" altLang="en-US" sz="2800" dirty="0"/>
              <a:t>找到對的另一半</a:t>
            </a:r>
          </a:p>
          <a:p>
            <a:pPr lvl="1"/>
            <a:r>
              <a:rPr lang="zh-TW" altLang="en-US" sz="2400" dirty="0"/>
              <a:t>三觀相同</a:t>
            </a:r>
            <a:endParaRPr lang="en-US" altLang="zh-TW" sz="2400" dirty="0"/>
          </a:p>
          <a:p>
            <a:pPr lvl="2"/>
            <a:r>
              <a:rPr lang="zh-TW" altLang="en-US" sz="2200" dirty="0"/>
              <a:t>世界觀</a:t>
            </a:r>
            <a:endParaRPr lang="en-US" altLang="zh-TW" sz="2200" dirty="0"/>
          </a:p>
          <a:p>
            <a:pPr lvl="2"/>
            <a:r>
              <a:rPr lang="zh-TW" altLang="en-US" sz="2200" dirty="0"/>
              <a:t>人生觀</a:t>
            </a:r>
            <a:endParaRPr lang="en-US" altLang="zh-TW" sz="2200" dirty="0"/>
          </a:p>
          <a:p>
            <a:pPr lvl="2"/>
            <a:r>
              <a:rPr lang="zh-TW" altLang="en-US" sz="2200" dirty="0"/>
              <a:t>價值觀</a:t>
            </a:r>
            <a:endParaRPr lang="en-US" altLang="zh-TW" sz="2200" dirty="0"/>
          </a:p>
          <a:p>
            <a:pPr marL="914400" lvl="2" indent="0">
              <a:buNone/>
            </a:pPr>
            <a:endParaRPr lang="en-US" altLang="zh-TW" sz="2200" dirty="0"/>
          </a:p>
          <a:p>
            <a:pPr lvl="1">
              <a:buFont typeface="Wingdings" panose="05000000000000000000" pitchFamily="2" charset="2"/>
              <a:buChar char="u"/>
            </a:pPr>
            <a:r>
              <a:rPr lang="zh-TW" altLang="en-US" sz="2400" dirty="0"/>
              <a:t>找到對的朋友</a:t>
            </a:r>
            <a:endParaRPr lang="en-US" altLang="zh-TW" sz="2400" dirty="0"/>
          </a:p>
          <a:p>
            <a:pPr lvl="2">
              <a:buFont typeface="Wingdings" panose="05000000000000000000" pitchFamily="2" charset="2"/>
              <a:buChar char="u"/>
            </a:pPr>
            <a:r>
              <a:rPr lang="zh-TW" altLang="en-US" sz="2200" dirty="0"/>
              <a:t>頻率相同</a:t>
            </a:r>
            <a:endParaRPr lang="en-US" altLang="zh-TW" sz="2200" dirty="0"/>
          </a:p>
          <a:p>
            <a:pPr lvl="2">
              <a:buFont typeface="Wingdings" panose="05000000000000000000" pitchFamily="2" charset="2"/>
              <a:buChar char="u"/>
            </a:pPr>
            <a:r>
              <a:rPr lang="zh-TW" altLang="en-US" sz="2200" dirty="0"/>
              <a:t>互相理解</a:t>
            </a:r>
            <a:endParaRPr lang="en-US" altLang="zh-TW" sz="2200" dirty="0"/>
          </a:p>
          <a:p>
            <a:pPr lvl="2">
              <a:buFont typeface="Wingdings" panose="05000000000000000000" pitchFamily="2" charset="2"/>
              <a:buChar char="u"/>
            </a:pPr>
            <a:r>
              <a:rPr lang="zh-TW" altLang="en-US" sz="2200" dirty="0"/>
              <a:t>相處不累</a:t>
            </a:r>
          </a:p>
          <a:p>
            <a:pPr lvl="1"/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21401593"/>
      </p:ext>
    </p:extLst>
  </p:cSld>
  <p:clrMapOvr>
    <a:masterClrMapping/>
  </p:clrMapOvr>
  <p:transition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:a16="http://schemas.microsoft.com/office/drawing/2014/main" id="{2334F50E-0857-4A64-847A-6A4A9687E1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6172200" cy="990600"/>
          </a:xfrm>
        </p:spPr>
        <p:txBody>
          <a:bodyPr lIns="92075" tIns="46038" rIns="92075" bIns="46038" anchor="ctr"/>
          <a:lstStyle/>
          <a:p>
            <a:r>
              <a:rPr lang="zh-TW" altLang="en-US" b="0">
                <a:solidFill>
                  <a:schemeClr val="tx1"/>
                </a:solidFill>
              </a:rPr>
              <a:t>真正</a:t>
            </a:r>
            <a:r>
              <a:rPr lang="zh-TW" altLang="en-US"/>
              <a:t>富有的人須具有</a:t>
            </a:r>
            <a:r>
              <a:rPr lang="en-US" altLang="zh-TW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59396" name="Rectangle 4">
            <a:extLst>
              <a:ext uri="{FF2B5EF4-FFF2-40B4-BE49-F238E27FC236}">
                <a16:creationId xmlns:a16="http://schemas.microsoft.com/office/drawing/2014/main" id="{5091FB04-4CAD-45DA-BCBC-C4B664B2FD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5040313" cy="5040313"/>
          </a:xfrm>
          <a:noFill/>
        </p:spPr>
        <p:txBody>
          <a:bodyPr lIns="92075" tIns="46038" rIns="92075" bIns="46038"/>
          <a:lstStyle/>
          <a:p>
            <a:r>
              <a:rPr lang="zh-TW" altLang="en-US" sz="3200"/>
              <a:t>正確的</a:t>
            </a:r>
            <a:r>
              <a:rPr lang="zh-TW" altLang="en-US" sz="3200">
                <a:solidFill>
                  <a:srgbClr val="FC0128"/>
                </a:solidFill>
                <a:ea typeface="超研澤空疊圓" pitchFamily="49" charset="-120"/>
              </a:rPr>
              <a:t>休閒觀念</a:t>
            </a:r>
            <a:endParaRPr lang="zh-TW" altLang="en-US" sz="3200">
              <a:ea typeface="超研澤空疊圓" pitchFamily="49" charset="-120"/>
            </a:endParaRPr>
          </a:p>
          <a:p>
            <a:pPr marL="457200" lvl="1" indent="0">
              <a:buFontTx/>
              <a:buNone/>
            </a:pPr>
            <a:endParaRPr lang="zh-TW" altLang="en-US" sz="2000"/>
          </a:p>
        </p:txBody>
      </p:sp>
      <p:pic>
        <p:nvPicPr>
          <p:cNvPr id="37892" name="圖片 1">
            <a:extLst>
              <a:ext uri="{FF2B5EF4-FFF2-40B4-BE49-F238E27FC236}">
                <a16:creationId xmlns:a16="http://schemas.microsoft.com/office/drawing/2014/main" id="{170055E5-BBCC-47A2-82CE-90A6841B0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356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618236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13FA1E45-C7D9-4909-A2A0-D509F9418B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5902325" cy="990600"/>
          </a:xfrm>
        </p:spPr>
        <p:txBody>
          <a:bodyPr lIns="92075" tIns="46038" rIns="92075" bIns="46038" anchor="ctr"/>
          <a:lstStyle/>
          <a:p>
            <a:r>
              <a:rPr lang="en-US" altLang="zh-TW" sz="4000" dirty="0">
                <a:solidFill>
                  <a:srgbClr val="FC0128"/>
                </a:solidFill>
              </a:rPr>
              <a:t>$$$$$$$$$$$$$$$$$$$$</a:t>
            </a:r>
          </a:p>
        </p:txBody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971F80B6-E064-4EBA-A51C-537AC75438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00209" y="1470756"/>
            <a:ext cx="6464079" cy="4547641"/>
          </a:xfrm>
          <a:noFill/>
        </p:spPr>
        <p:txBody>
          <a:bodyPr lIns="92075" tIns="46038" rIns="92075" bIns="46038"/>
          <a:lstStyle/>
          <a:p>
            <a:pPr>
              <a:lnSpc>
                <a:spcPct val="90000"/>
              </a:lnSpc>
            </a:pPr>
            <a:r>
              <a:rPr lang="zh-TW" altLang="en-US" sz="2800" b="1" dirty="0"/>
              <a:t>你是錢的 </a:t>
            </a:r>
            <a:r>
              <a:rPr lang="zh-TW" altLang="en-US" sz="2800" dirty="0">
                <a:solidFill>
                  <a:srgbClr val="3A07F6"/>
                </a:solidFill>
                <a:ea typeface="超研澤空疊圓" pitchFamily="49" charset="-120"/>
              </a:rPr>
              <a:t>主人</a:t>
            </a:r>
            <a:r>
              <a:rPr lang="zh-TW" altLang="en-US" sz="3200" dirty="0">
                <a:solidFill>
                  <a:srgbClr val="FC0128"/>
                </a:solidFill>
                <a:ea typeface="超研澤空疊圓" pitchFamily="49" charset="-120"/>
              </a:rPr>
              <a:t> </a:t>
            </a:r>
            <a:r>
              <a:rPr lang="zh-TW" altLang="en-US" sz="2800" b="1" dirty="0"/>
              <a:t>或 </a:t>
            </a:r>
            <a:r>
              <a:rPr lang="zh-TW" altLang="en-US" sz="3200" dirty="0">
                <a:solidFill>
                  <a:srgbClr val="FC0128"/>
                </a:solidFill>
                <a:ea typeface="超研澤空疊圓" pitchFamily="49" charset="-120"/>
              </a:rPr>
              <a:t>僕人</a:t>
            </a:r>
            <a:endParaRPr lang="zh-TW" altLang="en-US" sz="2800" dirty="0">
              <a:solidFill>
                <a:srgbClr val="3A07F6"/>
              </a:solidFill>
              <a:ea typeface="超研澤空疊圓" pitchFamily="49" charset="-120"/>
            </a:endParaRPr>
          </a:p>
          <a:p>
            <a:pPr>
              <a:lnSpc>
                <a:spcPct val="90000"/>
              </a:lnSpc>
            </a:pPr>
            <a:r>
              <a:rPr lang="zh-TW" altLang="en-US" sz="2800" b="1" dirty="0"/>
              <a:t>錢 </a:t>
            </a:r>
            <a:r>
              <a:rPr lang="en-US" altLang="zh-TW" sz="2800" b="1" dirty="0"/>
              <a:t>= </a:t>
            </a:r>
            <a:r>
              <a:rPr lang="zh-TW" altLang="en-US" sz="2800" b="1" dirty="0"/>
              <a:t>電力</a:t>
            </a:r>
          </a:p>
          <a:p>
            <a:pPr lvl="1">
              <a:lnSpc>
                <a:spcPct val="90000"/>
              </a:lnSpc>
            </a:pPr>
            <a:r>
              <a:rPr lang="zh-TW" altLang="en-US" sz="2000" dirty="0">
                <a:solidFill>
                  <a:srgbClr val="3A07F6"/>
                </a:solidFill>
                <a:latin typeface="超研澤空疊圓" pitchFamily="49" charset="-120"/>
                <a:ea typeface="超研澤空疊圓" pitchFamily="49" charset="-120"/>
              </a:rPr>
              <a:t>＄沒用 </a:t>
            </a:r>
            <a:r>
              <a:rPr lang="en-US" altLang="zh-TW" sz="2000" dirty="0">
                <a:solidFill>
                  <a:srgbClr val="3A07F6"/>
                </a:solidFill>
                <a:latin typeface="超研澤空疊圓" pitchFamily="49" charset="-120"/>
                <a:ea typeface="超研澤空疊圓" pitchFamily="49" charset="-120"/>
              </a:rPr>
              <a:t>= </a:t>
            </a:r>
            <a:r>
              <a:rPr lang="zh-TW" altLang="en-US" sz="2000" dirty="0">
                <a:solidFill>
                  <a:srgbClr val="3A07F6"/>
                </a:solidFill>
                <a:latin typeface="超研澤空疊圓" pitchFamily="49" charset="-120"/>
                <a:ea typeface="超研澤空疊圓" pitchFamily="49" charset="-120"/>
              </a:rPr>
              <a:t>沒有路用</a:t>
            </a:r>
          </a:p>
          <a:p>
            <a:pPr lvl="1">
              <a:lnSpc>
                <a:spcPct val="90000"/>
              </a:lnSpc>
            </a:pPr>
            <a:r>
              <a:rPr lang="zh-TW" altLang="en-US" sz="2000" dirty="0">
                <a:solidFill>
                  <a:srgbClr val="3A07F6"/>
                </a:solidFill>
                <a:latin typeface="超研澤空疊圓" pitchFamily="49" charset="-120"/>
                <a:ea typeface="超研澤空疊圓" pitchFamily="49" charset="-120"/>
              </a:rPr>
              <a:t>＄有用 才 有路用</a:t>
            </a:r>
          </a:p>
          <a:p>
            <a:pPr>
              <a:lnSpc>
                <a:spcPct val="90000"/>
              </a:lnSpc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你存在銀行的錢不一定是你的</a:t>
            </a: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lnSpc>
                <a:spcPct val="90000"/>
              </a:lnSpc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你花去的錢才是你的</a:t>
            </a:r>
            <a:r>
              <a:rPr lang="en-US" altLang="zh-TW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,</a:t>
            </a: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沒花的錢只是紙</a:t>
            </a: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lnSpc>
                <a:spcPct val="90000"/>
              </a:lnSpc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錢非萬能</a:t>
            </a:r>
            <a:r>
              <a:rPr lang="en-US" altLang="zh-TW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,</a:t>
            </a: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沒錢萬萬不能</a:t>
            </a:r>
          </a:p>
          <a:p>
            <a:pPr>
              <a:lnSpc>
                <a:spcPct val="90000"/>
              </a:lnSpc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錢能使鬼推磨</a:t>
            </a:r>
          </a:p>
          <a:p>
            <a:pPr>
              <a:lnSpc>
                <a:spcPct val="90000"/>
              </a:lnSpc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人為財死</a:t>
            </a:r>
            <a:r>
              <a:rPr lang="en-US" altLang="zh-TW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, </a:t>
            </a: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鳥為食亡</a:t>
            </a:r>
            <a:endParaRPr lang="en-US" altLang="zh-TW" sz="2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  <a:p>
            <a:pPr>
              <a:lnSpc>
                <a:spcPct val="90000"/>
              </a:lnSpc>
            </a:pP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有錢且會用錢</a:t>
            </a:r>
            <a:r>
              <a:rPr lang="en-US" altLang="zh-TW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,</a:t>
            </a:r>
            <a:r>
              <a:rPr lang="zh-TW" altLang="en-US" sz="2800" dirty="0">
                <a:latin typeface="細明體" panose="02020509000000000000" pitchFamily="49" charset="-120"/>
                <a:ea typeface="細明體" panose="02020509000000000000" pitchFamily="49" charset="-120"/>
              </a:rPr>
              <a:t>才是幸福人生的泉源</a:t>
            </a:r>
          </a:p>
        </p:txBody>
      </p:sp>
      <p:pic>
        <p:nvPicPr>
          <p:cNvPr id="39940" name="Picture 5" descr="j0222015">
            <a:extLst>
              <a:ext uri="{FF2B5EF4-FFF2-40B4-BE49-F238E27FC236}">
                <a16:creationId xmlns:a16="http://schemas.microsoft.com/office/drawing/2014/main" id="{1F1765BB-B645-49EC-A292-DCA734371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944" y="3429000"/>
            <a:ext cx="131921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6" descr="j0222017">
            <a:extLst>
              <a:ext uri="{FF2B5EF4-FFF2-40B4-BE49-F238E27FC236}">
                <a16:creationId xmlns:a16="http://schemas.microsoft.com/office/drawing/2014/main" id="{0F3E82CB-2989-44B6-BFF6-DE17F5C40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944" y="4941168"/>
            <a:ext cx="1350963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7" descr="j0222019">
            <a:extLst>
              <a:ext uri="{FF2B5EF4-FFF2-40B4-BE49-F238E27FC236}">
                <a16:creationId xmlns:a16="http://schemas.microsoft.com/office/drawing/2014/main" id="{ABADC47A-CFBB-4334-9EF9-5397E0193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018" y="1837531"/>
            <a:ext cx="1277938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8" descr="j0222021">
            <a:extLst>
              <a:ext uri="{FF2B5EF4-FFF2-40B4-BE49-F238E27FC236}">
                <a16:creationId xmlns:a16="http://schemas.microsoft.com/office/drawing/2014/main" id="{A821372C-59DC-4863-8008-3B250B441A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944" y="346075"/>
            <a:ext cx="1208087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448640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871FDBFC-6473-4336-A9AE-7C8081B575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5334000" cy="1066800"/>
          </a:xfrm>
        </p:spPr>
        <p:txBody>
          <a:bodyPr lIns="92075" tIns="46038" rIns="92075" bIns="46038" anchor="ctr"/>
          <a:lstStyle/>
          <a:p>
            <a:r>
              <a:rPr lang="zh-TW" altLang="en-US" sz="4000" b="0" dirty="0">
                <a:solidFill>
                  <a:schemeClr val="tx1"/>
                </a:solidFill>
              </a:rPr>
              <a:t>真正</a:t>
            </a:r>
            <a:r>
              <a:rPr lang="zh-TW" altLang="en-US" sz="4000" dirty="0"/>
              <a:t>富有的人須具有</a:t>
            </a:r>
            <a:r>
              <a:rPr lang="en-US" altLang="zh-TW" sz="4000" dirty="0">
                <a:latin typeface="Times New Roman" panose="02020603050405020304" pitchFamily="18" charset="0"/>
              </a:rPr>
              <a:t>-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46EE41F3-830F-4B24-8592-AC2FEFA362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628775"/>
            <a:ext cx="4895850" cy="2682875"/>
          </a:xfrm>
          <a:noFill/>
        </p:spPr>
        <p:txBody>
          <a:bodyPr lIns="92075" tIns="46038" rIns="92075" bIns="46038"/>
          <a:lstStyle/>
          <a:p>
            <a:pPr>
              <a:lnSpc>
                <a:spcPct val="90000"/>
              </a:lnSpc>
            </a:pPr>
            <a:r>
              <a:rPr lang="zh-TW" altLang="en-US" sz="2800"/>
              <a:t>無致命之不良嗜好</a:t>
            </a:r>
          </a:p>
          <a:p>
            <a:pPr lvl="1">
              <a:lnSpc>
                <a:spcPct val="90000"/>
              </a:lnSpc>
            </a:pPr>
            <a:r>
              <a:rPr lang="zh-TW" altLang="en-US" sz="2400"/>
              <a:t>吃</a:t>
            </a:r>
            <a:r>
              <a:rPr lang="en-US" altLang="zh-TW" sz="2400"/>
              <a:t>, </a:t>
            </a:r>
            <a:r>
              <a:rPr lang="zh-TW" altLang="en-US" sz="2400"/>
              <a:t>喝</a:t>
            </a:r>
            <a:r>
              <a:rPr lang="en-US" altLang="zh-TW" sz="2400"/>
              <a:t>, </a:t>
            </a:r>
            <a:r>
              <a:rPr lang="zh-TW" altLang="en-US" sz="2400"/>
              <a:t>嫖</a:t>
            </a:r>
            <a:r>
              <a:rPr lang="en-US" altLang="zh-TW" sz="2400"/>
              <a:t>, </a:t>
            </a:r>
            <a:r>
              <a:rPr lang="zh-TW" altLang="en-US" sz="2400"/>
              <a:t>賭</a:t>
            </a:r>
            <a:r>
              <a:rPr lang="en-US" altLang="zh-TW" sz="2400"/>
              <a:t>, </a:t>
            </a:r>
            <a:r>
              <a:rPr lang="zh-TW" altLang="zh-TW" sz="2400"/>
              <a:t>抽</a:t>
            </a:r>
            <a:endParaRPr lang="zh-TW" altLang="en-US" sz="2400"/>
          </a:p>
          <a:p>
            <a:pPr lvl="1">
              <a:lnSpc>
                <a:spcPct val="90000"/>
              </a:lnSpc>
            </a:pPr>
            <a:r>
              <a:rPr lang="zh-TW" altLang="zh-TW" sz="2400"/>
              <a:t>酒醉</a:t>
            </a:r>
            <a:r>
              <a:rPr lang="en-US" altLang="zh-TW" sz="2400"/>
              <a:t>, </a:t>
            </a:r>
            <a:r>
              <a:rPr lang="zh-TW" altLang="zh-TW" sz="2400"/>
              <a:t>飆車</a:t>
            </a:r>
            <a:r>
              <a:rPr lang="en-US" altLang="zh-TW" sz="2400"/>
              <a:t>…</a:t>
            </a:r>
          </a:p>
          <a:p>
            <a:pPr lvl="1">
              <a:lnSpc>
                <a:spcPct val="90000"/>
              </a:lnSpc>
            </a:pPr>
            <a:r>
              <a:rPr lang="zh-TW" altLang="en-US" sz="2400"/>
              <a:t>毒品</a:t>
            </a:r>
            <a:endParaRPr lang="en-US" altLang="zh-TW" sz="2400"/>
          </a:p>
          <a:p>
            <a:pPr lvl="1">
              <a:lnSpc>
                <a:spcPct val="90000"/>
              </a:lnSpc>
            </a:pPr>
            <a:r>
              <a:rPr lang="zh-TW" altLang="en-US" sz="2400"/>
              <a:t>無知</a:t>
            </a:r>
            <a:endParaRPr lang="en-US" altLang="zh-TW" sz="2400"/>
          </a:p>
          <a:p>
            <a:pPr>
              <a:lnSpc>
                <a:spcPct val="90000"/>
              </a:lnSpc>
            </a:pPr>
            <a:r>
              <a:rPr lang="zh-TW" altLang="en-US" sz="2600"/>
              <a:t>對維護健康有深刻的認知</a:t>
            </a:r>
          </a:p>
        </p:txBody>
      </p:sp>
      <p:pic>
        <p:nvPicPr>
          <p:cNvPr id="41988" name="Picture 7" descr="ia0155b">
            <a:extLst>
              <a:ext uri="{FF2B5EF4-FFF2-40B4-BE49-F238E27FC236}">
                <a16:creationId xmlns:a16="http://schemas.microsoft.com/office/drawing/2014/main" id="{7718692F-6AB1-4C55-B4B1-495E38290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035550"/>
            <a:ext cx="275272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9" descr="BD04897_">
            <a:extLst>
              <a:ext uri="{FF2B5EF4-FFF2-40B4-BE49-F238E27FC236}">
                <a16:creationId xmlns:a16="http://schemas.microsoft.com/office/drawing/2014/main" id="{6959088B-70A1-4537-9A91-764455369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298" y="5035548"/>
            <a:ext cx="1891139" cy="1409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10" descr="welcimg">
            <a:extLst>
              <a:ext uri="{FF2B5EF4-FFF2-40B4-BE49-F238E27FC236}">
                <a16:creationId xmlns:a16="http://schemas.microsoft.com/office/drawing/2014/main" id="{8A72E436-2990-4B56-8B65-7A28D27AB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1508125"/>
            <a:ext cx="3251200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0645198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>
            <a:extLst>
              <a:ext uri="{FF2B5EF4-FFF2-40B4-BE49-F238E27FC236}">
                <a16:creationId xmlns:a16="http://schemas.microsoft.com/office/drawing/2014/main" id="{3FC31214-2B9D-4408-9831-5EC680BC3A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76250"/>
            <a:ext cx="8208963" cy="1143000"/>
          </a:xfrm>
          <a:solidFill>
            <a:schemeClr val="bg1"/>
          </a:solidFill>
        </p:spPr>
        <p:txBody>
          <a:bodyPr/>
          <a:lstStyle/>
          <a:p>
            <a:r>
              <a:rPr lang="zh-TW" altLang="en-US" sz="4000" b="0">
                <a:solidFill>
                  <a:schemeClr val="tx1"/>
                </a:solidFill>
                <a:latin typeface="新細明體" panose="02020500000000000000" pitchFamily="18" charset="-120"/>
              </a:rPr>
              <a:t>真正</a:t>
            </a:r>
            <a:r>
              <a:rPr lang="zh-TW" altLang="en-US" sz="4000">
                <a:latin typeface="新細明體" panose="02020500000000000000" pitchFamily="18" charset="-120"/>
              </a:rPr>
              <a:t>富有的人須具有</a:t>
            </a:r>
            <a:r>
              <a:rPr lang="en-US" altLang="zh-TW" sz="4000">
                <a:latin typeface="新細明體" panose="02020500000000000000" pitchFamily="18" charset="-120"/>
              </a:rPr>
              <a:t>---</a:t>
            </a:r>
          </a:p>
        </p:txBody>
      </p:sp>
      <p:sp>
        <p:nvSpPr>
          <p:cNvPr id="44035" name="Rectangle 1027">
            <a:extLst>
              <a:ext uri="{FF2B5EF4-FFF2-40B4-BE49-F238E27FC236}">
                <a16:creationId xmlns:a16="http://schemas.microsoft.com/office/drawing/2014/main" id="{5DCB68F7-6ADF-46B1-B097-AA8425B33E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76400"/>
            <a:ext cx="4114800" cy="4686300"/>
          </a:xfrm>
        </p:spPr>
        <p:txBody>
          <a:bodyPr/>
          <a:lstStyle/>
          <a:p>
            <a:r>
              <a:rPr lang="zh-TW" altLang="en-US" sz="3200"/>
              <a:t>良好的平衡關係</a:t>
            </a:r>
          </a:p>
          <a:p>
            <a:pPr lvl="1"/>
            <a:r>
              <a:rPr lang="zh-TW" altLang="en-US" sz="2400"/>
              <a:t>對自己</a:t>
            </a:r>
          </a:p>
          <a:p>
            <a:pPr lvl="1"/>
            <a:r>
              <a:rPr lang="zh-TW" altLang="en-US" sz="2400"/>
              <a:t>對配偶</a:t>
            </a:r>
          </a:p>
          <a:p>
            <a:pPr lvl="1"/>
            <a:r>
              <a:rPr lang="zh-TW" altLang="en-US" sz="2400"/>
              <a:t>對家人</a:t>
            </a:r>
          </a:p>
          <a:p>
            <a:pPr lvl="1"/>
            <a:r>
              <a:rPr lang="zh-TW" altLang="en-US" sz="2400"/>
              <a:t>對工作</a:t>
            </a:r>
            <a:r>
              <a:rPr lang="en-US" altLang="zh-TW" sz="2400"/>
              <a:t>; </a:t>
            </a:r>
            <a:r>
              <a:rPr lang="zh-TW" altLang="en-US" sz="2400"/>
              <a:t>職業</a:t>
            </a:r>
          </a:p>
          <a:p>
            <a:pPr lvl="1"/>
            <a:r>
              <a:rPr lang="zh-TW" altLang="en-US" sz="2400"/>
              <a:t>社區</a:t>
            </a:r>
            <a:r>
              <a:rPr lang="en-US" altLang="zh-TW" sz="2400"/>
              <a:t>; </a:t>
            </a:r>
            <a:r>
              <a:rPr lang="zh-TW" altLang="en-US" sz="2400"/>
              <a:t>國家</a:t>
            </a:r>
            <a:r>
              <a:rPr lang="en-US" altLang="zh-TW" sz="2400"/>
              <a:t>; </a:t>
            </a:r>
            <a:r>
              <a:rPr lang="zh-TW" altLang="en-US" sz="2400"/>
              <a:t>宗教信仰</a:t>
            </a:r>
          </a:p>
          <a:p>
            <a:r>
              <a:rPr lang="zh-TW" altLang="en-US" sz="3200"/>
              <a:t>對藝術</a:t>
            </a:r>
            <a:r>
              <a:rPr lang="en-US" altLang="zh-TW" sz="3200"/>
              <a:t>, </a:t>
            </a:r>
            <a:r>
              <a:rPr lang="zh-TW" altLang="en-US" sz="3200"/>
              <a:t>美好事物的喜愛與欣賞能力</a:t>
            </a:r>
          </a:p>
          <a:p>
            <a:r>
              <a:rPr lang="zh-TW" altLang="en-US" sz="3200"/>
              <a:t>良好嗜好的培養</a:t>
            </a:r>
          </a:p>
        </p:txBody>
      </p:sp>
      <p:pic>
        <p:nvPicPr>
          <p:cNvPr id="44036" name="Picture 1028" descr="COUPLE">
            <a:extLst>
              <a:ext uri="{FF2B5EF4-FFF2-40B4-BE49-F238E27FC236}">
                <a16:creationId xmlns:a16="http://schemas.microsoft.com/office/drawing/2014/main" id="{9C57795E-A5F8-49A7-9C1B-0F52229AF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1736725"/>
            <a:ext cx="3017838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000259"/>
      </p:ext>
    </p:extLst>
  </p:cSld>
  <p:clrMapOvr>
    <a:masterClrMapping/>
  </p:clrMapOvr>
  <p:transition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AE2F1E2-FDDE-454D-8CD8-5A00114769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76250"/>
            <a:ext cx="8208963" cy="1143000"/>
          </a:xfrm>
          <a:solidFill>
            <a:schemeClr val="bg1"/>
          </a:solidFill>
        </p:spPr>
        <p:txBody>
          <a:bodyPr/>
          <a:lstStyle/>
          <a:p>
            <a:r>
              <a:rPr lang="zh-TW" altLang="en-US" sz="4000" b="0">
                <a:solidFill>
                  <a:schemeClr val="tx1"/>
                </a:solidFill>
                <a:latin typeface="新細明體" panose="02020500000000000000" pitchFamily="18" charset="-120"/>
              </a:rPr>
              <a:t>真正</a:t>
            </a:r>
            <a:r>
              <a:rPr lang="zh-TW" altLang="en-US" sz="4000">
                <a:latin typeface="新細明體" panose="02020500000000000000" pitchFamily="18" charset="-120"/>
              </a:rPr>
              <a:t>富有的人須具有</a:t>
            </a:r>
            <a:r>
              <a:rPr lang="en-US" altLang="zh-TW" sz="4000">
                <a:latin typeface="新細明體" panose="02020500000000000000" pitchFamily="18" charset="-120"/>
              </a:rPr>
              <a:t>---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3385C526-9A1C-47E2-A74B-6A5A390713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7950" y="1676400"/>
            <a:ext cx="5256213" cy="4686300"/>
          </a:xfrm>
        </p:spPr>
        <p:txBody>
          <a:bodyPr/>
          <a:lstStyle/>
          <a:p>
            <a:r>
              <a:rPr lang="zh-TW" altLang="en-US" sz="2800" dirty="0"/>
              <a:t>認知</a:t>
            </a:r>
          </a:p>
          <a:p>
            <a:pPr lvl="1"/>
            <a:r>
              <a:rPr lang="zh-TW" altLang="en-US" sz="2400" dirty="0"/>
              <a:t>你是自己生命的建築師</a:t>
            </a:r>
          </a:p>
          <a:p>
            <a:pPr lvl="1"/>
            <a:r>
              <a:rPr lang="zh-TW" altLang="en-US" sz="2400" dirty="0"/>
              <a:t>不管路有多遠</a:t>
            </a:r>
            <a:r>
              <a:rPr lang="en-US" altLang="zh-TW" sz="2400" dirty="0"/>
              <a:t>, </a:t>
            </a:r>
            <a:r>
              <a:rPr lang="zh-TW" altLang="en-US" sz="2400" dirty="0"/>
              <a:t>重要的是 </a:t>
            </a:r>
            <a:r>
              <a:rPr lang="en-US" altLang="zh-TW" sz="2400" dirty="0"/>
              <a:t>– </a:t>
            </a:r>
            <a:r>
              <a:rPr lang="zh-TW" altLang="en-US" sz="2400" dirty="0"/>
              <a:t>開始</a:t>
            </a:r>
            <a:endParaRPr lang="en-US" altLang="zh-TW" sz="2400" dirty="0"/>
          </a:p>
          <a:p>
            <a:pPr lvl="1"/>
            <a:r>
              <a:rPr lang="zh-TW" altLang="en-US" sz="2400" dirty="0"/>
              <a:t>你存在銀行的錢不一定是你的</a:t>
            </a:r>
            <a:endParaRPr lang="en-US" altLang="zh-TW" sz="2400" dirty="0"/>
          </a:p>
          <a:p>
            <a:pPr lvl="1"/>
            <a:r>
              <a:rPr lang="zh-TW" altLang="en-US" sz="2400" dirty="0"/>
              <a:t>錢</a:t>
            </a:r>
            <a:r>
              <a:rPr lang="en-US" altLang="zh-TW" sz="2400" dirty="0"/>
              <a:t>,</a:t>
            </a:r>
            <a:r>
              <a:rPr lang="zh-TW" altLang="en-US" sz="2400" dirty="0"/>
              <a:t> 用去才是你的</a:t>
            </a:r>
            <a:endParaRPr lang="en-US" altLang="zh-TW" sz="2400" dirty="0"/>
          </a:p>
          <a:p>
            <a:pPr lvl="1"/>
            <a:r>
              <a:rPr lang="zh-TW" altLang="en-US" sz="2400" dirty="0"/>
              <a:t>如何聰明用錢</a:t>
            </a:r>
            <a:endParaRPr lang="en-US" altLang="zh-TW" sz="2400" dirty="0"/>
          </a:p>
          <a:p>
            <a:pPr lvl="1"/>
            <a:r>
              <a:rPr lang="zh-TW" altLang="en-US" sz="2400" dirty="0"/>
              <a:t>有一天生命旅程會結束</a:t>
            </a:r>
            <a:endParaRPr lang="en-US" altLang="zh-TW" sz="2400" dirty="0"/>
          </a:p>
          <a:p>
            <a:pPr lvl="1"/>
            <a:r>
              <a:rPr lang="zh-TW" altLang="en-US" sz="2400" dirty="0"/>
              <a:t>死後唯一能帶走的是靈魂和經歷</a:t>
            </a:r>
            <a:endParaRPr lang="en-US" altLang="zh-TW" sz="2400" dirty="0"/>
          </a:p>
          <a:p>
            <a:pPr lvl="1"/>
            <a:endParaRPr lang="en-US" altLang="zh-TW" sz="2400" dirty="0"/>
          </a:p>
          <a:p>
            <a:pPr lvl="1"/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87781185"/>
      </p:ext>
    </p:extLst>
  </p:cSld>
  <p:clrMapOvr>
    <a:masterClrMapping/>
  </p:clrMapOvr>
  <p:transition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51C62A22-9113-49D1-AB65-649EEF94C4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50" y="549275"/>
            <a:ext cx="7486650" cy="576263"/>
          </a:xfrm>
        </p:spPr>
        <p:txBody>
          <a:bodyPr lIns="92075" tIns="46038" rIns="92075" bIns="46038" anchor="ctr"/>
          <a:lstStyle/>
          <a:p>
            <a:r>
              <a:rPr lang="zh-TW" altLang="en-US" sz="4000">
                <a:solidFill>
                  <a:schemeClr val="tx1"/>
                </a:solidFill>
              </a:rPr>
              <a:t>人生十個理財目標</a:t>
            </a:r>
            <a:endParaRPr lang="zh-TW" altLang="en-US" sz="4000"/>
          </a:p>
        </p:txBody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B16FD6C9-441A-4193-90AC-D3A0BECAAC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47813" y="1484313"/>
            <a:ext cx="2952750" cy="5040312"/>
          </a:xfrm>
          <a:noFill/>
        </p:spPr>
        <p:txBody>
          <a:bodyPr lIns="92075" tIns="46038" rIns="92075" bIns="46038"/>
          <a:lstStyle/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輕鬆賺錢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富足生活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護己保家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養育兒女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反哺父母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身心健康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財務安全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退休無憂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回饋社會</a:t>
            </a:r>
          </a:p>
          <a:p>
            <a:pPr>
              <a:lnSpc>
                <a:spcPct val="80000"/>
              </a:lnSpc>
            </a:pPr>
            <a:r>
              <a:rPr lang="zh-TW" altLang="en-US" sz="3200">
                <a:latin typeface="華康隸書體W5" pitchFamily="49" charset="-120"/>
                <a:ea typeface="華康隸書體W5" pitchFamily="49" charset="-120"/>
              </a:rPr>
              <a:t>造福國家</a:t>
            </a:r>
          </a:p>
        </p:txBody>
      </p:sp>
    </p:spTree>
    <p:extLst>
      <p:ext uri="{BB962C8B-B14F-4D97-AF65-F5344CB8AC3E}">
        <p14:creationId xmlns:p14="http://schemas.microsoft.com/office/powerpoint/2010/main" val="3815949189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13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13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3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7B1BF80E-E792-45C6-A92C-21BF3AFFC1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001000" cy="1066800"/>
          </a:xfrm>
        </p:spPr>
        <p:txBody>
          <a:bodyPr lIns="92075" tIns="46038" rIns="92075" bIns="46038" anchor="ctr"/>
          <a:lstStyle/>
          <a:p>
            <a:r>
              <a:rPr lang="zh-TW" altLang="en-US" sz="4400">
                <a:solidFill>
                  <a:schemeClr val="tx1"/>
                </a:solidFill>
              </a:rPr>
              <a:t>上班也可以是事業</a:t>
            </a:r>
            <a:endParaRPr lang="zh-TW" altLang="en-US" sz="440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83494F39-6F32-408A-BCF3-F71FDDDDC0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981200"/>
            <a:ext cx="8153400" cy="4114800"/>
          </a:xfrm>
          <a:noFill/>
        </p:spPr>
        <p:txBody>
          <a:bodyPr lIns="92075" tIns="46038" rIns="92075" bIns="46038"/>
          <a:lstStyle/>
          <a:p>
            <a:r>
              <a:rPr lang="zh-TW" altLang="en-US" sz="2800">
                <a:solidFill>
                  <a:srgbClr val="FC0128"/>
                </a:solidFill>
              </a:rPr>
              <a:t>上班</a:t>
            </a:r>
            <a:r>
              <a:rPr lang="zh-TW" altLang="en-US" sz="2800"/>
              <a:t>時期</a:t>
            </a:r>
            <a:r>
              <a:rPr lang="zh-TW" altLang="en-US" sz="2800">
                <a:latin typeface="Times New Roman" panose="02020603050405020304" pitchFamily="18" charset="0"/>
              </a:rPr>
              <a:t> </a:t>
            </a:r>
            <a:r>
              <a:rPr lang="en-US" altLang="zh-TW" sz="2800">
                <a:latin typeface="Times New Roman" panose="02020603050405020304" pitchFamily="18" charset="0"/>
              </a:rPr>
              <a:t>= </a:t>
            </a:r>
            <a:r>
              <a:rPr lang="zh-TW" altLang="en-US" sz="2800" b="1">
                <a:solidFill>
                  <a:srgbClr val="FC0128"/>
                </a:solidFill>
              </a:rPr>
              <a:t>學習</a:t>
            </a:r>
            <a:r>
              <a:rPr lang="zh-TW" altLang="en-US" sz="2800"/>
              <a:t>時期 </a:t>
            </a:r>
            <a:r>
              <a:rPr lang="en-US" altLang="zh-TW" sz="2800">
                <a:latin typeface="Times New Roman" panose="02020603050405020304" pitchFamily="18" charset="0"/>
              </a:rPr>
              <a:t>= </a:t>
            </a:r>
            <a:r>
              <a:rPr lang="zh-TW" altLang="en-US" sz="2800" b="1">
                <a:solidFill>
                  <a:srgbClr val="FC0128"/>
                </a:solidFill>
              </a:rPr>
              <a:t>發展</a:t>
            </a:r>
            <a:r>
              <a:rPr lang="zh-TW" altLang="en-US" sz="2800"/>
              <a:t>時期 </a:t>
            </a:r>
            <a:r>
              <a:rPr lang="en-US" altLang="zh-TW" sz="2800"/>
              <a:t>=</a:t>
            </a:r>
            <a:r>
              <a:rPr lang="en-US" altLang="zh-TW" sz="2800">
                <a:latin typeface="Times New Roman" panose="02020603050405020304" pitchFamily="18" charset="0"/>
              </a:rPr>
              <a:t> </a:t>
            </a:r>
            <a:r>
              <a:rPr lang="zh-TW" altLang="en-US" sz="2800" b="1">
                <a:solidFill>
                  <a:srgbClr val="FC0128"/>
                </a:solidFill>
              </a:rPr>
              <a:t>創業</a:t>
            </a:r>
            <a:r>
              <a:rPr lang="zh-TW" altLang="en-US" sz="2800"/>
              <a:t>時期</a:t>
            </a:r>
          </a:p>
          <a:p>
            <a:r>
              <a:rPr lang="zh-TW" altLang="en-US" sz="2800"/>
              <a:t>上班也可以滿足成為 </a:t>
            </a:r>
            <a:r>
              <a:rPr lang="zh-TW" altLang="en-US" sz="2800">
                <a:latin typeface="Times New Roman" panose="02020603050405020304" pitchFamily="18" charset="0"/>
              </a:rPr>
              <a:t>“</a:t>
            </a:r>
            <a:r>
              <a:rPr lang="zh-TW" altLang="en-US" sz="3600">
                <a:solidFill>
                  <a:srgbClr val="FC0128"/>
                </a:solidFill>
                <a:ea typeface="超研澤空疊圓" pitchFamily="49" charset="-120"/>
              </a:rPr>
              <a:t>真正富有</a:t>
            </a:r>
            <a:r>
              <a:rPr lang="zh-TW" altLang="en-US" sz="2800">
                <a:latin typeface="Times New Roman" panose="02020603050405020304" pitchFamily="18" charset="0"/>
              </a:rPr>
              <a:t>” </a:t>
            </a:r>
            <a:r>
              <a:rPr lang="zh-TW" altLang="en-US" sz="2800"/>
              <a:t>的人</a:t>
            </a:r>
          </a:p>
          <a:p>
            <a:r>
              <a:rPr lang="zh-TW" altLang="en-US" sz="2800"/>
              <a:t>工作是</a:t>
            </a:r>
            <a:r>
              <a:rPr lang="zh-TW" altLang="en-US" sz="2800">
                <a:solidFill>
                  <a:srgbClr val="FC0128"/>
                </a:solidFill>
                <a:ea typeface="超研澤空疊圓" pitchFamily="49" charset="-120"/>
              </a:rPr>
              <a:t>人際關係</a:t>
            </a:r>
            <a:r>
              <a:rPr lang="zh-TW" altLang="en-US" sz="2800">
                <a:ea typeface="細明體" panose="02020509000000000000" pitchFamily="49" charset="-120"/>
              </a:rPr>
              <a:t>之核心</a:t>
            </a:r>
          </a:p>
          <a:p>
            <a:r>
              <a:rPr lang="zh-TW" altLang="en-US" sz="2800"/>
              <a:t>工作讓你得以向自己和別人表白身份</a:t>
            </a:r>
          </a:p>
          <a:p>
            <a:r>
              <a:rPr lang="zh-TW" altLang="en-US" sz="2800"/>
              <a:t>工作讓你生活充實</a:t>
            </a:r>
            <a:r>
              <a:rPr lang="en-US" altLang="zh-TW" sz="2800">
                <a:latin typeface="Times New Roman" panose="02020603050405020304" pitchFamily="18" charset="0"/>
              </a:rPr>
              <a:t>, </a:t>
            </a:r>
            <a:r>
              <a:rPr lang="zh-TW" altLang="en-US" sz="2800"/>
              <a:t>有成就感</a:t>
            </a:r>
            <a:r>
              <a:rPr lang="en-US" altLang="zh-TW" sz="2800">
                <a:latin typeface="Times New Roman" panose="02020603050405020304" pitchFamily="18" charset="0"/>
              </a:rPr>
              <a:t>, </a:t>
            </a:r>
            <a:r>
              <a:rPr lang="zh-TW" altLang="en-US" sz="2800"/>
              <a:t>樂趣</a:t>
            </a:r>
            <a:r>
              <a:rPr lang="en-US" altLang="zh-TW" sz="2800">
                <a:latin typeface="Times New Roman" panose="02020603050405020304" pitchFamily="18" charset="0"/>
              </a:rPr>
              <a:t>, </a:t>
            </a:r>
            <a:r>
              <a:rPr lang="zh-TW" altLang="en-US" sz="2800"/>
              <a:t>歸屬感</a:t>
            </a:r>
            <a:r>
              <a:rPr lang="en-US" altLang="zh-TW" sz="2400">
                <a:latin typeface="Times New Roman" panose="02020603050405020304" pitchFamily="18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1632372210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2D70916C-BFB5-441B-BD32-B1CAB903A5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371600"/>
          </a:xfrm>
        </p:spPr>
        <p:txBody>
          <a:bodyPr lIns="92075" tIns="46038" rIns="92075" bIns="46038" anchor="ctr"/>
          <a:lstStyle/>
          <a:p>
            <a:r>
              <a:rPr lang="zh-TW" altLang="en-US" sz="4400">
                <a:solidFill>
                  <a:schemeClr val="tx1"/>
                </a:solidFill>
              </a:rPr>
              <a:t>工作時期可分三階段</a:t>
            </a:r>
            <a:endParaRPr lang="zh-TW" altLang="en-US" sz="40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CB3F394-0B20-421C-95E4-E07034624E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27088" y="1462088"/>
            <a:ext cx="5545137" cy="4343400"/>
          </a:xfrm>
          <a:noFill/>
        </p:spPr>
        <p:txBody>
          <a:bodyPr lIns="92075" tIns="46038" rIns="92075" bIns="46038"/>
          <a:lstStyle/>
          <a:p>
            <a:r>
              <a:rPr lang="en-US" altLang="zh-TW" sz="3200" dirty="0">
                <a:latin typeface="Times New Roman" panose="02020603050405020304" pitchFamily="18" charset="0"/>
              </a:rPr>
              <a:t>25-30  </a:t>
            </a:r>
            <a:r>
              <a:rPr lang="zh-TW" altLang="en-US" sz="3200" dirty="0"/>
              <a:t>青年時期</a:t>
            </a:r>
            <a:r>
              <a:rPr lang="zh-TW" altLang="en-US" sz="3200" dirty="0">
                <a:latin typeface="Times New Roman" panose="02020603050405020304" pitchFamily="18" charset="0"/>
              </a:rPr>
              <a:t> </a:t>
            </a:r>
            <a:r>
              <a:rPr lang="en-US" altLang="zh-TW" sz="3200" dirty="0">
                <a:latin typeface="Times New Roman" panose="02020603050405020304" pitchFamily="18" charset="0"/>
              </a:rPr>
              <a:t>(</a:t>
            </a:r>
            <a:r>
              <a:rPr lang="zh-TW" altLang="en-US" sz="3200" dirty="0"/>
              <a:t>基層</a:t>
            </a:r>
            <a:r>
              <a:rPr lang="en-US" altLang="zh-TW" sz="3200" dirty="0">
                <a:latin typeface="Times New Roman" panose="02020603050405020304" pitchFamily="18" charset="0"/>
              </a:rPr>
              <a:t>)</a:t>
            </a:r>
          </a:p>
          <a:p>
            <a:pPr lvl="1"/>
            <a:r>
              <a:rPr lang="zh-TW" altLang="en-US" sz="2800" dirty="0"/>
              <a:t>要</a:t>
            </a:r>
            <a:r>
              <a:rPr lang="zh-TW" altLang="en-US" sz="3200" b="1" dirty="0">
                <a:solidFill>
                  <a:srgbClr val="FC0128"/>
                </a:solidFill>
              </a:rPr>
              <a:t>狂</a:t>
            </a:r>
            <a:r>
              <a:rPr lang="en-US" altLang="zh-TW" sz="3200" b="1" i="1" dirty="0"/>
              <a:t>,</a:t>
            </a:r>
            <a:r>
              <a:rPr lang="en-US" altLang="zh-TW" sz="3200" b="1" i="1" dirty="0">
                <a:solidFill>
                  <a:srgbClr val="FC0128"/>
                </a:solidFill>
              </a:rPr>
              <a:t> </a:t>
            </a:r>
            <a:r>
              <a:rPr lang="zh-TW" altLang="en-US" sz="3200" b="1" dirty="0"/>
              <a:t>要</a:t>
            </a:r>
            <a:r>
              <a:rPr lang="zh-TW" altLang="en-US" sz="3200" b="1" dirty="0">
                <a:solidFill>
                  <a:srgbClr val="FC0128"/>
                </a:solidFill>
              </a:rPr>
              <a:t>幹</a:t>
            </a:r>
            <a:r>
              <a:rPr lang="en-US" altLang="zh-TW" sz="3200" dirty="0"/>
              <a:t>, </a:t>
            </a:r>
            <a:r>
              <a:rPr lang="zh-TW" altLang="en-US" sz="3200" dirty="0"/>
              <a:t>努力學習</a:t>
            </a:r>
          </a:p>
          <a:p>
            <a:pPr lvl="1"/>
            <a:r>
              <a:rPr lang="zh-TW" altLang="en-US" sz="3200" b="1" dirty="0">
                <a:solidFill>
                  <a:srgbClr val="FC0128"/>
                </a:solidFill>
              </a:rPr>
              <a:t>材       才</a:t>
            </a:r>
            <a:endParaRPr lang="zh-TW" altLang="en-US" sz="2800" dirty="0"/>
          </a:p>
          <a:p>
            <a:r>
              <a:rPr lang="en-US" altLang="zh-TW" sz="3200" dirty="0">
                <a:latin typeface="Times New Roman" panose="02020603050405020304" pitchFamily="18" charset="0"/>
              </a:rPr>
              <a:t>30-55  </a:t>
            </a:r>
            <a:r>
              <a:rPr lang="zh-TW" altLang="en-US" sz="3200" dirty="0"/>
              <a:t>壯年時期</a:t>
            </a:r>
            <a:r>
              <a:rPr lang="zh-TW" altLang="en-US" sz="3200" dirty="0">
                <a:latin typeface="Times New Roman" panose="02020603050405020304" pitchFamily="18" charset="0"/>
              </a:rPr>
              <a:t> </a:t>
            </a:r>
            <a:r>
              <a:rPr lang="en-US" altLang="zh-TW" sz="3200" dirty="0">
                <a:latin typeface="Times New Roman" panose="02020603050405020304" pitchFamily="18" charset="0"/>
              </a:rPr>
              <a:t>(</a:t>
            </a:r>
            <a:r>
              <a:rPr lang="zh-TW" altLang="en-US" sz="3200" dirty="0"/>
              <a:t>中堅</a:t>
            </a:r>
            <a:r>
              <a:rPr lang="en-US" altLang="zh-TW" sz="3200" dirty="0">
                <a:latin typeface="Times New Roman" panose="02020603050405020304" pitchFamily="18" charset="0"/>
              </a:rPr>
              <a:t>)</a:t>
            </a:r>
          </a:p>
          <a:p>
            <a:pPr lvl="1"/>
            <a:r>
              <a:rPr lang="zh-TW" altLang="en-US" sz="2800" dirty="0"/>
              <a:t>要</a:t>
            </a:r>
            <a:r>
              <a:rPr lang="zh-TW" altLang="en-US" sz="3200" b="1" dirty="0">
                <a:solidFill>
                  <a:srgbClr val="FC0128"/>
                </a:solidFill>
              </a:rPr>
              <a:t>闖</a:t>
            </a:r>
            <a:r>
              <a:rPr lang="en-US" altLang="zh-TW" sz="3200" b="1" i="1" dirty="0"/>
              <a:t>, </a:t>
            </a:r>
            <a:r>
              <a:rPr lang="zh-TW" altLang="en-US" sz="3200" b="1" dirty="0"/>
              <a:t>要</a:t>
            </a:r>
            <a:r>
              <a:rPr lang="zh-TW" altLang="en-US" sz="3200" b="1" dirty="0">
                <a:solidFill>
                  <a:srgbClr val="FC0128"/>
                </a:solidFill>
              </a:rPr>
              <a:t>想 </a:t>
            </a:r>
            <a:r>
              <a:rPr lang="en-US" altLang="zh-TW" sz="3200" dirty="0">
                <a:latin typeface="超研澤空疊圓" pitchFamily="49" charset="-120"/>
                <a:ea typeface="超研澤空疊圓" pitchFamily="49" charset="-120"/>
              </a:rPr>
              <a:t>(</a:t>
            </a:r>
            <a:r>
              <a:rPr lang="zh-TW" altLang="en-US" sz="3200" dirty="0">
                <a:latin typeface="超研澤空疊圓" pitchFamily="49" charset="-120"/>
                <a:ea typeface="超研澤空疊圓" pitchFamily="49" charset="-120"/>
              </a:rPr>
              <a:t>策略</a:t>
            </a:r>
            <a:r>
              <a:rPr lang="en-US" altLang="zh-TW" sz="3200" dirty="0">
                <a:latin typeface="超研澤空疊圓" pitchFamily="49" charset="-120"/>
                <a:ea typeface="超研澤空疊圓" pitchFamily="49" charset="-120"/>
              </a:rPr>
              <a:t>)</a:t>
            </a:r>
            <a:endParaRPr lang="en-US" altLang="zh-TW" sz="2800" dirty="0"/>
          </a:p>
          <a:p>
            <a:r>
              <a:rPr lang="en-US" altLang="zh-TW" sz="3200" dirty="0">
                <a:latin typeface="Times New Roman" panose="02020603050405020304" pitchFamily="18" charset="0"/>
              </a:rPr>
              <a:t>55-65  </a:t>
            </a:r>
            <a:r>
              <a:rPr lang="zh-TW" altLang="en-US" sz="3200" dirty="0"/>
              <a:t>德高望重時期</a:t>
            </a:r>
            <a:r>
              <a:rPr lang="zh-TW" altLang="en-US" sz="3200" dirty="0">
                <a:latin typeface="Times New Roman" panose="02020603050405020304" pitchFamily="18" charset="0"/>
              </a:rPr>
              <a:t> </a:t>
            </a:r>
            <a:r>
              <a:rPr lang="en-US" altLang="zh-TW" sz="3200" dirty="0">
                <a:latin typeface="Times New Roman" panose="02020603050405020304" pitchFamily="18" charset="0"/>
              </a:rPr>
              <a:t>(</a:t>
            </a:r>
            <a:r>
              <a:rPr lang="zh-TW" altLang="en-US" sz="3200" dirty="0"/>
              <a:t>高階</a:t>
            </a:r>
            <a:r>
              <a:rPr lang="en-US" altLang="zh-TW" sz="3200" dirty="0">
                <a:latin typeface="Times New Roman" panose="02020603050405020304" pitchFamily="18" charset="0"/>
              </a:rPr>
              <a:t>)</a:t>
            </a:r>
          </a:p>
          <a:p>
            <a:pPr lvl="1"/>
            <a:r>
              <a:rPr lang="zh-TW" altLang="en-US" sz="2800" dirty="0"/>
              <a:t>要</a:t>
            </a:r>
            <a:r>
              <a:rPr lang="zh-TW" altLang="en-US" sz="3200" b="1" dirty="0">
                <a:solidFill>
                  <a:srgbClr val="FC0128"/>
                </a:solidFill>
              </a:rPr>
              <a:t>放</a:t>
            </a:r>
            <a:r>
              <a:rPr lang="en-US" altLang="zh-TW" sz="3200" b="1" i="1" dirty="0"/>
              <a:t>,</a:t>
            </a:r>
            <a:r>
              <a:rPr lang="en-US" altLang="zh-TW" sz="3200" b="1" i="1" dirty="0">
                <a:solidFill>
                  <a:srgbClr val="FC0128"/>
                </a:solidFill>
              </a:rPr>
              <a:t> </a:t>
            </a:r>
            <a:r>
              <a:rPr lang="zh-TW" altLang="en-US" sz="3200" b="1" dirty="0">
                <a:solidFill>
                  <a:srgbClr val="FC0128"/>
                </a:solidFill>
              </a:rPr>
              <a:t>教</a:t>
            </a:r>
            <a:r>
              <a:rPr lang="en-US" altLang="zh-TW" sz="3200" b="1" i="1" dirty="0"/>
              <a:t>,</a:t>
            </a:r>
            <a:r>
              <a:rPr lang="en-US" altLang="zh-TW" sz="3200" b="1" i="1" dirty="0">
                <a:solidFill>
                  <a:srgbClr val="FC0128"/>
                </a:solidFill>
              </a:rPr>
              <a:t> </a:t>
            </a:r>
            <a:r>
              <a:rPr lang="zh-TW" altLang="en-US" sz="3200" b="1" dirty="0">
                <a:solidFill>
                  <a:srgbClr val="FC0128"/>
                </a:solidFill>
              </a:rPr>
              <a:t>寫</a:t>
            </a:r>
          </a:p>
        </p:txBody>
      </p:sp>
      <p:graphicFrame>
        <p:nvGraphicFramePr>
          <p:cNvPr id="52228" name="Object 1024">
            <a:extLst>
              <a:ext uri="{FF2B5EF4-FFF2-40B4-BE49-F238E27FC236}">
                <a16:creationId xmlns:a16="http://schemas.microsoft.com/office/drawing/2014/main" id="{24E7C5B0-32EC-403E-9378-5BE7EFEF0DB1}"/>
              </a:ext>
            </a:extLst>
          </p:cNvPr>
          <p:cNvGraphicFramePr>
            <a:graphicFrameLocks/>
          </p:cNvGraphicFramePr>
          <p:nvPr/>
        </p:nvGraphicFramePr>
        <p:xfrm>
          <a:off x="6781800" y="1514475"/>
          <a:ext cx="6096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多媒體項目" r:id="rId3" imgW="1350206" imgH="1350206" progId="MS_ClipArt_Gallery.2">
                  <p:embed/>
                </p:oleObj>
              </mc:Choice>
              <mc:Fallback>
                <p:oleObj name="多媒體項目" r:id="rId3" imgW="1350206" imgH="1350206" progId="MS_ClipArt_Gallery.2">
                  <p:embed/>
                  <p:pic>
                    <p:nvPicPr>
                      <p:cNvPr id="52228" name="Object 1024">
                        <a:extLst>
                          <a:ext uri="{FF2B5EF4-FFF2-40B4-BE49-F238E27FC236}">
                            <a16:creationId xmlns:a16="http://schemas.microsoft.com/office/drawing/2014/main" id="{24E7C5B0-32EC-403E-9378-5BE7EFEF0DB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800" y="1514475"/>
                        <a:ext cx="6096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9" name="Object 1025">
            <a:extLst>
              <a:ext uri="{FF2B5EF4-FFF2-40B4-BE49-F238E27FC236}">
                <a16:creationId xmlns:a16="http://schemas.microsoft.com/office/drawing/2014/main" id="{EA418592-7CF7-4C68-A535-7A466F1461B1}"/>
              </a:ext>
            </a:extLst>
          </p:cNvPr>
          <p:cNvGraphicFramePr>
            <a:graphicFrameLocks/>
          </p:cNvGraphicFramePr>
          <p:nvPr/>
        </p:nvGraphicFramePr>
        <p:xfrm>
          <a:off x="6242050" y="3124200"/>
          <a:ext cx="1066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5" imgW="1350206" imgH="1340697" progId="MS_ClipArt_Gallery.2">
                  <p:embed/>
                </p:oleObj>
              </mc:Choice>
              <mc:Fallback>
                <p:oleObj name="美工圖案" r:id="rId5" imgW="1350206" imgH="1340697" progId="MS_ClipArt_Gallery.2">
                  <p:embed/>
                  <p:pic>
                    <p:nvPicPr>
                      <p:cNvPr id="52229" name="Object 1025">
                        <a:extLst>
                          <a:ext uri="{FF2B5EF4-FFF2-40B4-BE49-F238E27FC236}">
                            <a16:creationId xmlns:a16="http://schemas.microsoft.com/office/drawing/2014/main" id="{EA418592-7CF7-4C68-A535-7A466F1461B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2050" y="3124200"/>
                        <a:ext cx="1066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0" name="Object 1026">
            <a:extLst>
              <a:ext uri="{FF2B5EF4-FFF2-40B4-BE49-F238E27FC236}">
                <a16:creationId xmlns:a16="http://schemas.microsoft.com/office/drawing/2014/main" id="{B27AEACF-940F-4D93-8F94-623B9EA8B8BD}"/>
              </a:ext>
            </a:extLst>
          </p:cNvPr>
          <p:cNvGraphicFramePr>
            <a:graphicFrameLocks/>
          </p:cNvGraphicFramePr>
          <p:nvPr/>
        </p:nvGraphicFramePr>
        <p:xfrm>
          <a:off x="6805613" y="4652963"/>
          <a:ext cx="12954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7" imgW="1350206" imgH="1350206" progId="MS_ClipArt_Gallery.2">
                  <p:embed/>
                </p:oleObj>
              </mc:Choice>
              <mc:Fallback>
                <p:oleObj name="美工圖案" r:id="rId7" imgW="1350206" imgH="1350206" progId="MS_ClipArt_Gallery.2">
                  <p:embed/>
                  <p:pic>
                    <p:nvPicPr>
                      <p:cNvPr id="52230" name="Object 1026">
                        <a:extLst>
                          <a:ext uri="{FF2B5EF4-FFF2-40B4-BE49-F238E27FC236}">
                            <a16:creationId xmlns:a16="http://schemas.microsoft.com/office/drawing/2014/main" id="{B27AEACF-940F-4D93-8F94-623B9EA8B8B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5613" y="4652963"/>
                        <a:ext cx="12954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1" name="AutoShape 11">
            <a:extLst>
              <a:ext uri="{FF2B5EF4-FFF2-40B4-BE49-F238E27FC236}">
                <a16:creationId xmlns:a16="http://schemas.microsoft.com/office/drawing/2014/main" id="{0354563A-8F8B-4B6F-AD70-39C7DB68B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3138" y="2840038"/>
            <a:ext cx="457200" cy="2286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1881561"/>
      </p:ext>
    </p:extLst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830A5277-A585-468B-A3BC-1925C5B4C5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76250"/>
            <a:ext cx="3581400" cy="1143000"/>
          </a:xfrm>
        </p:spPr>
        <p:txBody>
          <a:bodyPr/>
          <a:lstStyle/>
          <a:p>
            <a:r>
              <a:rPr lang="zh-TW" altLang="en-US" sz="3600" b="0">
                <a:solidFill>
                  <a:srgbClr val="663300"/>
                </a:solidFill>
                <a:latin typeface="華康儷雅宋" pitchFamily="49" charset="-120"/>
                <a:ea typeface="華康儷雅宋" pitchFamily="49" charset="-120"/>
              </a:rPr>
              <a:t>新人出頭</a:t>
            </a:r>
            <a:r>
              <a:rPr lang="en-US" altLang="zh-TW" sz="3600" b="0">
                <a:latin typeface="華康儷雅宋" pitchFamily="49" charset="-120"/>
                <a:ea typeface="華康儷雅宋" pitchFamily="49" charset="-120"/>
              </a:rPr>
              <a:t>15</a:t>
            </a:r>
            <a:r>
              <a:rPr lang="zh-TW" altLang="en-US" sz="3600" b="0">
                <a:solidFill>
                  <a:srgbClr val="663300"/>
                </a:solidFill>
                <a:latin typeface="華康儷雅宋" pitchFamily="49" charset="-120"/>
                <a:ea typeface="華康儷雅宋" pitchFamily="49" charset="-120"/>
              </a:rPr>
              <a:t>招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73D37727-24D7-45EB-A766-1CEFE5FE79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6840538" cy="5111750"/>
          </a:xfrm>
        </p:spPr>
        <p:txBody>
          <a:bodyPr/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Comic Sans MS" panose="030F0702030302020204" pitchFamily="66" charset="0"/>
              </a:rPr>
              <a:t>要勤快</a:t>
            </a:r>
            <a:r>
              <a:rPr lang="en-US" altLang="zh-TW" sz="3200">
                <a:latin typeface="Comic Sans MS" panose="030F0702030302020204" pitchFamily="66" charset="0"/>
              </a:rPr>
              <a:t>, </a:t>
            </a:r>
            <a:r>
              <a:rPr lang="zh-TW" altLang="en-US" sz="3200">
                <a:latin typeface="Comic Sans MS" panose="030F0702030302020204" pitchFamily="66" charset="0"/>
              </a:rPr>
              <a:t>態度要好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>
                <a:latin typeface="Comic Sans MS" panose="030F0702030302020204" pitchFamily="66" charset="0"/>
              </a:rPr>
              <a:t>上級交代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zh-TW" altLang="en-US" sz="2800">
                <a:latin typeface="Comic Sans MS" panose="030F0702030302020204" pitchFamily="66" charset="0"/>
              </a:rPr>
              <a:t>上級沒交代</a:t>
            </a:r>
            <a:r>
              <a:rPr lang="en-US" altLang="zh-TW" sz="2800">
                <a:latin typeface="Comic Sans MS" panose="030F0702030302020204" pitchFamily="66" charset="0"/>
              </a:rPr>
              <a:t>, </a:t>
            </a:r>
            <a:r>
              <a:rPr lang="zh-TW" altLang="en-US" sz="2800">
                <a:latin typeface="Comic Sans MS" panose="030F0702030302020204" pitchFamily="66" charset="0"/>
              </a:rPr>
              <a:t>只要對公司有利的</a:t>
            </a:r>
          </a:p>
          <a:p>
            <a:pPr lvl="2">
              <a:buClr>
                <a:srgbClr val="FC0128"/>
              </a:buClr>
              <a:buFont typeface="Wingdings" panose="05000000000000000000" pitchFamily="2" charset="2"/>
              <a:buChar char="§"/>
            </a:pPr>
            <a:r>
              <a:rPr lang="zh-TW" altLang="en-US" sz="2000">
                <a:latin typeface="新細明體" panose="02020500000000000000" pitchFamily="18" charset="-120"/>
              </a:rPr>
              <a:t>接聽電話</a:t>
            </a:r>
            <a:r>
              <a:rPr lang="en-US" altLang="zh-TW" sz="2000">
                <a:latin typeface="新細明體" panose="02020500000000000000" pitchFamily="18" charset="-120"/>
              </a:rPr>
              <a:t>; </a:t>
            </a:r>
            <a:r>
              <a:rPr lang="zh-TW" altLang="en-US" sz="2000">
                <a:latin typeface="新細明體" panose="02020500000000000000" pitchFamily="18" charset="-120"/>
              </a:rPr>
              <a:t>招呼客人</a:t>
            </a:r>
            <a:r>
              <a:rPr lang="en-US" altLang="zh-TW" sz="2000">
                <a:latin typeface="新細明體" panose="02020500000000000000" pitchFamily="18" charset="-120"/>
              </a:rPr>
              <a:t>;  </a:t>
            </a:r>
            <a:r>
              <a:rPr lang="zh-TW" altLang="en-US" sz="2000">
                <a:latin typeface="新細明體" panose="02020500000000000000" pitchFamily="18" charset="-120"/>
              </a:rPr>
              <a:t>跑跑腿</a:t>
            </a:r>
          </a:p>
          <a:p>
            <a:pPr lvl="2">
              <a:buClr>
                <a:srgbClr val="FC0128"/>
              </a:buClr>
              <a:buFont typeface="Wingdings" panose="05000000000000000000" pitchFamily="2" charset="2"/>
              <a:buChar char="§"/>
            </a:pPr>
            <a:r>
              <a:rPr lang="zh-TW" altLang="en-US" sz="2000">
                <a:latin typeface="新細明體" panose="02020500000000000000" pitchFamily="18" charset="-120"/>
              </a:rPr>
              <a:t>整理</a:t>
            </a:r>
            <a:r>
              <a:rPr lang="en-US" altLang="zh-TW" sz="2000">
                <a:latin typeface="新細明體" panose="02020500000000000000" pitchFamily="18" charset="-120"/>
              </a:rPr>
              <a:t>, </a:t>
            </a:r>
            <a:r>
              <a:rPr lang="zh-TW" altLang="en-US" sz="2000">
                <a:latin typeface="新細明體" panose="02020500000000000000" pitchFamily="18" charset="-120"/>
              </a:rPr>
              <a:t>收集有關業務資料</a:t>
            </a:r>
            <a:endParaRPr lang="en-US" altLang="zh-TW" sz="2000">
              <a:latin typeface="新細明體" panose="02020500000000000000" pitchFamily="18" charset="-120"/>
            </a:endParaRPr>
          </a:p>
          <a:p>
            <a:pPr lvl="2">
              <a:buClr>
                <a:srgbClr val="FC0128"/>
              </a:buClr>
              <a:buFont typeface="Wingdings" panose="05000000000000000000" pitchFamily="2" charset="2"/>
              <a:buChar char="§"/>
            </a:pPr>
            <a:r>
              <a:rPr lang="zh-TW" altLang="en-US" sz="2000">
                <a:latin typeface="新細明體" panose="02020500000000000000" pitchFamily="18" charset="-120"/>
              </a:rPr>
              <a:t>熱心參加公司活動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Comic Sans MS" panose="030F0702030302020204" pitchFamily="66" charset="0"/>
              </a:rPr>
              <a:t>遇到不懂的問題要向別人請教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Comic Sans MS" panose="030F0702030302020204" pitchFamily="66" charset="0"/>
              </a:rPr>
              <a:t>一定準時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Comic Sans MS" panose="030F0702030302020204" pitchFamily="66" charset="0"/>
              </a:rPr>
              <a:t>不要隨便請假</a:t>
            </a:r>
            <a:endParaRPr lang="en-US" altLang="zh-TW" sz="3200">
              <a:latin typeface="Comic Sans MS" panose="030F0702030302020204" pitchFamily="66" charset="0"/>
            </a:endParaRP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altLang="zh-TW" sz="3200">
                <a:latin typeface="Comic Sans MS" panose="030F0702030302020204" pitchFamily="66" charset="0"/>
              </a:rPr>
              <a:t>Keep the promise</a:t>
            </a:r>
          </a:p>
        </p:txBody>
      </p:sp>
    </p:spTree>
    <p:extLst>
      <p:ext uri="{BB962C8B-B14F-4D97-AF65-F5344CB8AC3E}">
        <p14:creationId xmlns:p14="http://schemas.microsoft.com/office/powerpoint/2010/main" val="32418259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D34DBD5-5B5A-4B93-86BE-FA61266729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76250"/>
            <a:ext cx="3124200" cy="1143000"/>
          </a:xfrm>
        </p:spPr>
        <p:txBody>
          <a:bodyPr/>
          <a:lstStyle/>
          <a:p>
            <a:r>
              <a:rPr lang="zh-TW" altLang="en-US" sz="3600" b="0">
                <a:solidFill>
                  <a:srgbClr val="663300"/>
                </a:solidFill>
                <a:latin typeface="華康儷雅宋" pitchFamily="49" charset="-120"/>
                <a:ea typeface="華康儷雅宋" pitchFamily="49" charset="-120"/>
              </a:rPr>
              <a:t>新人出頭</a:t>
            </a:r>
            <a:r>
              <a:rPr lang="en-US" altLang="zh-TW" sz="3600" b="0">
                <a:latin typeface="華康儷雅宋" pitchFamily="49" charset="-120"/>
                <a:ea typeface="華康儷雅宋" pitchFamily="49" charset="-120"/>
              </a:rPr>
              <a:t>15</a:t>
            </a:r>
            <a:r>
              <a:rPr lang="zh-TW" altLang="en-US" sz="3600" b="0">
                <a:solidFill>
                  <a:srgbClr val="663300"/>
                </a:solidFill>
                <a:latin typeface="華康儷雅宋" pitchFamily="49" charset="-120"/>
                <a:ea typeface="華康儷雅宋" pitchFamily="49" charset="-120"/>
              </a:rPr>
              <a:t>招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1AD80F61-BEDD-4612-81E4-0FF63748DF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2133600"/>
            <a:ext cx="6616700" cy="3695700"/>
          </a:xfrm>
        </p:spPr>
        <p:txBody>
          <a:bodyPr/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Comic Sans MS" panose="030F0702030302020204" pitchFamily="66" charset="0"/>
              </a:rPr>
              <a:t>要任勞任怨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/>
              <a:t>少開口</a:t>
            </a:r>
            <a:r>
              <a:rPr lang="en-US" altLang="zh-TW" sz="3200"/>
              <a:t>, </a:t>
            </a:r>
            <a:r>
              <a:rPr lang="zh-TW" altLang="en-US" sz="3200"/>
              <a:t>多做事</a:t>
            </a:r>
            <a:endParaRPr lang="zh-TW" altLang="en-US" sz="3200">
              <a:latin typeface="新細明體" panose="02020500000000000000" pitchFamily="18" charset="-120"/>
            </a:endParaRP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/>
              <a:t>做事不能衝動</a:t>
            </a:r>
            <a:endParaRPr lang="en-US" altLang="zh-TW" sz="3200"/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/>
              <a:t>絕不口出惡言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/>
              <a:t>要跟同事和睦相處</a:t>
            </a:r>
            <a:r>
              <a:rPr lang="en-US" altLang="zh-TW" sz="3200"/>
              <a:t>, </a:t>
            </a:r>
            <a:r>
              <a:rPr lang="zh-TW" altLang="en-US" sz="3200"/>
              <a:t>共事愉快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/>
              <a:t>要跟上司建立起良好的關係</a:t>
            </a:r>
          </a:p>
        </p:txBody>
      </p:sp>
    </p:spTree>
    <p:extLst>
      <p:ext uri="{BB962C8B-B14F-4D97-AF65-F5344CB8AC3E}">
        <p14:creationId xmlns:p14="http://schemas.microsoft.com/office/powerpoint/2010/main" val="18775046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150BAE90-7028-4780-BD62-B19B0E3A45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76250"/>
            <a:ext cx="3124200" cy="1143000"/>
          </a:xfrm>
        </p:spPr>
        <p:txBody>
          <a:bodyPr/>
          <a:lstStyle/>
          <a:p>
            <a:r>
              <a:rPr lang="zh-TW" altLang="en-US" sz="3600" b="0">
                <a:solidFill>
                  <a:srgbClr val="663300"/>
                </a:solidFill>
                <a:latin typeface="華康儷雅宋" pitchFamily="49" charset="-120"/>
                <a:ea typeface="華康儷雅宋" pitchFamily="49" charset="-120"/>
              </a:rPr>
              <a:t>新人出頭</a:t>
            </a:r>
            <a:r>
              <a:rPr lang="en-US" altLang="zh-TW" sz="3600" b="0">
                <a:latin typeface="華康儷雅宋" pitchFamily="49" charset="-120"/>
                <a:ea typeface="華康儷雅宋" pitchFamily="49" charset="-120"/>
              </a:rPr>
              <a:t>15</a:t>
            </a:r>
            <a:r>
              <a:rPr lang="zh-TW" altLang="en-US" sz="3600" b="0">
                <a:solidFill>
                  <a:srgbClr val="663300"/>
                </a:solidFill>
                <a:latin typeface="華康儷雅宋" pitchFamily="49" charset="-120"/>
                <a:ea typeface="華康儷雅宋" pitchFamily="49" charset="-120"/>
              </a:rPr>
              <a:t>招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5129B2CD-F877-492B-B004-CE09B9CC64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6616700" cy="3924300"/>
          </a:xfrm>
        </p:spPr>
        <p:txBody>
          <a:bodyPr/>
          <a:lstStyle/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新細明體" panose="02020500000000000000" pitchFamily="18" charset="-120"/>
              </a:rPr>
              <a:t>要嚴守公司紀律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新細明體" panose="02020500000000000000" pitchFamily="18" charset="-120"/>
              </a:rPr>
              <a:t>處理任何事都要</a:t>
            </a:r>
            <a:r>
              <a:rPr lang="zh-TW" altLang="en-US" sz="3600" b="1">
                <a:solidFill>
                  <a:srgbClr val="FC0128"/>
                </a:solidFill>
                <a:latin typeface="新細明體" panose="02020500000000000000" pitchFamily="18" charset="-120"/>
              </a:rPr>
              <a:t>專心</a:t>
            </a:r>
            <a:r>
              <a:rPr lang="en-US" altLang="zh-TW" sz="3600" b="1">
                <a:solidFill>
                  <a:srgbClr val="FC0128"/>
                </a:solidFill>
                <a:latin typeface="新細明體" panose="02020500000000000000" pitchFamily="18" charset="-120"/>
              </a:rPr>
              <a:t>, </a:t>
            </a:r>
            <a:r>
              <a:rPr lang="zh-TW" altLang="en-US" sz="3600" b="1">
                <a:solidFill>
                  <a:srgbClr val="FC0128"/>
                </a:solidFill>
                <a:latin typeface="新細明體" panose="02020500000000000000" pitchFamily="18" charset="-120"/>
              </a:rPr>
              <a:t>細心</a:t>
            </a:r>
            <a:r>
              <a:rPr lang="en-US" altLang="zh-TW" sz="3600" b="1">
                <a:solidFill>
                  <a:srgbClr val="FC0128"/>
                </a:solidFill>
                <a:latin typeface="新細明體" panose="02020500000000000000" pitchFamily="18" charset="-120"/>
              </a:rPr>
              <a:t>, </a:t>
            </a:r>
            <a:r>
              <a:rPr lang="zh-TW" altLang="en-US" sz="3600" b="1">
                <a:solidFill>
                  <a:srgbClr val="FC0128"/>
                </a:solidFill>
                <a:latin typeface="新細明體" panose="02020500000000000000" pitchFamily="18" charset="-120"/>
              </a:rPr>
              <a:t>用心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新細明體" panose="02020500000000000000" pitchFamily="18" charset="-120"/>
              </a:rPr>
              <a:t>有機會應多接受訓練</a:t>
            </a:r>
          </a:p>
          <a:p>
            <a:pPr lvl="1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2400">
                <a:latin typeface="新細明體" panose="02020500000000000000" pitchFamily="18" charset="-120"/>
              </a:rPr>
              <a:t>溝通能力</a:t>
            </a:r>
            <a:r>
              <a:rPr lang="en-US" altLang="zh-TW" sz="2400">
                <a:latin typeface="新細明體" panose="02020500000000000000" pitchFamily="18" charset="-120"/>
              </a:rPr>
              <a:t>, </a:t>
            </a:r>
            <a:r>
              <a:rPr lang="zh-TW" altLang="en-US" sz="2400">
                <a:latin typeface="新細明體" panose="02020500000000000000" pitchFamily="18" charset="-120"/>
              </a:rPr>
              <a:t>與人相處共事能力</a:t>
            </a:r>
          </a:p>
          <a:p>
            <a:pPr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zh-TW" altLang="en-US" sz="3200">
                <a:latin typeface="新細明體" panose="02020500000000000000" pitchFamily="18" charset="-120"/>
              </a:rPr>
              <a:t>面臨工作職業選擇時</a:t>
            </a:r>
            <a:r>
              <a:rPr lang="en-US" altLang="zh-TW" sz="3200">
                <a:latin typeface="新細明體" panose="02020500000000000000" pitchFamily="18" charset="-120"/>
              </a:rPr>
              <a:t>, </a:t>
            </a:r>
            <a:r>
              <a:rPr lang="zh-TW" altLang="en-US" sz="3200">
                <a:latin typeface="新細明體" panose="02020500000000000000" pitchFamily="18" charset="-120"/>
              </a:rPr>
              <a:t>要選發展潛力較大</a:t>
            </a:r>
            <a:r>
              <a:rPr lang="en-US" altLang="zh-TW" sz="3200">
                <a:latin typeface="新細明體" panose="02020500000000000000" pitchFamily="18" charset="-120"/>
              </a:rPr>
              <a:t>, </a:t>
            </a:r>
            <a:r>
              <a:rPr lang="zh-TW" altLang="en-US" sz="3200">
                <a:latin typeface="新細明體" panose="02020500000000000000" pitchFamily="18" charset="-120"/>
              </a:rPr>
              <a:t>較有興趣的工作</a:t>
            </a:r>
          </a:p>
        </p:txBody>
      </p:sp>
    </p:spTree>
    <p:extLst>
      <p:ext uri="{BB962C8B-B14F-4D97-AF65-F5344CB8AC3E}">
        <p14:creationId xmlns:p14="http://schemas.microsoft.com/office/powerpoint/2010/main" val="20982910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DEEBB460-B17C-42D5-B03D-A6FB8D7E2D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066800"/>
          </a:xfrm>
        </p:spPr>
        <p:txBody>
          <a:bodyPr lIns="92075" tIns="46038" rIns="92075" bIns="46038" anchor="ctr"/>
          <a:lstStyle/>
          <a:p>
            <a:r>
              <a:rPr lang="en-US" altLang="zh-TW" sz="4400" dirty="0">
                <a:solidFill>
                  <a:schemeClr val="tx1"/>
                </a:solidFill>
              </a:rPr>
              <a:t>25</a:t>
            </a:r>
            <a:r>
              <a:rPr lang="zh-TW" altLang="en-US" sz="4400" dirty="0">
                <a:solidFill>
                  <a:schemeClr val="tx1"/>
                </a:solidFill>
              </a:rPr>
              <a:t> </a:t>
            </a:r>
            <a:r>
              <a:rPr lang="en-US" altLang="zh-TW" sz="4400" dirty="0">
                <a:solidFill>
                  <a:schemeClr val="tx1"/>
                </a:solidFill>
              </a:rPr>
              <a:t>- 30</a:t>
            </a:r>
            <a:r>
              <a:rPr lang="en-US" altLang="zh-TW" sz="4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TW" altLang="en-US" sz="4400" dirty="0">
                <a:solidFill>
                  <a:schemeClr val="tx1"/>
                </a:solidFill>
              </a:rPr>
              <a:t>青年時期要 </a:t>
            </a:r>
            <a:r>
              <a:rPr lang="en-US" altLang="zh-TW" sz="4400" dirty="0">
                <a:solidFill>
                  <a:schemeClr val="tx1"/>
                </a:solidFill>
                <a:latin typeface="Times New Roman" panose="02020603050405020304" pitchFamily="18" charset="0"/>
              </a:rPr>
              <a:t>---</a:t>
            </a:r>
            <a:endParaRPr lang="en-US" altLang="zh-TW" sz="4000" dirty="0">
              <a:latin typeface="Times New Roman" panose="02020603050405020304" pitchFamily="18" charset="0"/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5810BCA1-7BB3-4014-9CB0-73DE4CA641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929188"/>
          </a:xfrm>
          <a:noFill/>
        </p:spPr>
        <p:txBody>
          <a:bodyPr lIns="92075" tIns="46038" rIns="92075" bIns="46038"/>
          <a:lstStyle/>
          <a:p>
            <a:r>
              <a:rPr lang="zh-TW" altLang="en-US" sz="3600"/>
              <a:t>虛心學習</a:t>
            </a:r>
          </a:p>
          <a:p>
            <a:r>
              <a:rPr lang="zh-TW" altLang="en-US" sz="3600"/>
              <a:t>苦幹實幹</a:t>
            </a:r>
          </a:p>
          <a:p>
            <a:r>
              <a:rPr lang="zh-TW" altLang="en-US" sz="3600"/>
              <a:t>爭取業績</a:t>
            </a:r>
          </a:p>
          <a:p>
            <a:r>
              <a:rPr lang="zh-TW" altLang="en-US" sz="3600"/>
              <a:t>培養升遷</a:t>
            </a:r>
            <a:r>
              <a:rPr lang="zh-TW" altLang="en-US" sz="3600">
                <a:latin typeface="Times New Roman" panose="02020603050405020304" pitchFamily="18" charset="0"/>
              </a:rPr>
              <a:t> </a:t>
            </a:r>
            <a:r>
              <a:rPr lang="en-US" altLang="zh-TW" sz="3600">
                <a:latin typeface="Times New Roman" panose="02020603050405020304" pitchFamily="18" charset="0"/>
              </a:rPr>
              <a:t>, </a:t>
            </a:r>
            <a:r>
              <a:rPr lang="zh-TW" altLang="en-US" sz="3600"/>
              <a:t>發展之技能</a:t>
            </a:r>
          </a:p>
          <a:p>
            <a:pPr lvl="1"/>
            <a:r>
              <a:rPr lang="zh-TW" altLang="en-US" sz="2400"/>
              <a:t>專業知識</a:t>
            </a:r>
          </a:p>
          <a:p>
            <a:pPr lvl="1"/>
            <a:r>
              <a:rPr lang="zh-TW" altLang="en-US" sz="2400" b="1">
                <a:solidFill>
                  <a:srgbClr val="FC0128"/>
                </a:solidFill>
                <a:latin typeface="超研澤空疊圓" pitchFamily="49" charset="-120"/>
                <a:ea typeface="超研澤空疊圓" pitchFamily="49" charset="-120"/>
              </a:rPr>
              <a:t>英文</a:t>
            </a:r>
            <a:r>
              <a:rPr lang="en-US" altLang="zh-TW" sz="2400" b="1">
                <a:latin typeface="超研澤空疊圓" pitchFamily="49" charset="-120"/>
                <a:ea typeface="超研澤空疊圓" pitchFamily="49" charset="-120"/>
              </a:rPr>
              <a:t>,</a:t>
            </a:r>
            <a:r>
              <a:rPr lang="en-US" altLang="zh-TW" sz="2400" b="1">
                <a:solidFill>
                  <a:srgbClr val="FC0128"/>
                </a:solidFill>
                <a:latin typeface="超研澤空疊圓" pitchFamily="49" charset="-120"/>
                <a:ea typeface="超研澤空疊圓" pitchFamily="49" charset="-120"/>
              </a:rPr>
              <a:t> </a:t>
            </a:r>
            <a:r>
              <a:rPr lang="zh-TW" altLang="en-US" sz="2400" b="1">
                <a:solidFill>
                  <a:srgbClr val="FC0128"/>
                </a:solidFill>
                <a:latin typeface="超研澤空疊圓" pitchFamily="49" charset="-120"/>
                <a:ea typeface="超研澤空疊圓" pitchFamily="49" charset="-120"/>
              </a:rPr>
              <a:t>語文</a:t>
            </a:r>
            <a:r>
              <a:rPr lang="en-US" altLang="zh-TW" sz="2400">
                <a:latin typeface="超研澤空疊圓" pitchFamily="49" charset="-120"/>
                <a:ea typeface="超研澤空疊圓" pitchFamily="49" charset="-120"/>
              </a:rPr>
              <a:t>, </a:t>
            </a:r>
            <a:r>
              <a:rPr lang="zh-TW" altLang="en-US" sz="2400" b="1">
                <a:solidFill>
                  <a:srgbClr val="60C900"/>
                </a:solidFill>
                <a:latin typeface="超研澤空疊圓" pitchFamily="49" charset="-120"/>
                <a:ea typeface="超研澤空疊圓" pitchFamily="49" charset="-120"/>
              </a:rPr>
              <a:t>電腦</a:t>
            </a:r>
            <a:r>
              <a:rPr lang="zh-TW" altLang="en-US" sz="2400" b="1" i="1">
                <a:solidFill>
                  <a:srgbClr val="60C900"/>
                </a:solidFill>
              </a:rPr>
              <a:t> </a:t>
            </a:r>
            <a:r>
              <a:rPr lang="zh-TW" altLang="en-US" sz="2400"/>
              <a:t>能力</a:t>
            </a:r>
          </a:p>
          <a:p>
            <a:pPr lvl="1"/>
            <a:r>
              <a:rPr lang="zh-TW" altLang="en-US" sz="2400"/>
              <a:t>與人相處能力</a:t>
            </a:r>
            <a:endParaRPr lang="en-US" altLang="zh-TW" sz="2400"/>
          </a:p>
          <a:p>
            <a:pPr lvl="1"/>
            <a:r>
              <a:rPr lang="zh-TW" altLang="en-US" sz="2400"/>
              <a:t>溝通能力</a:t>
            </a:r>
          </a:p>
          <a:p>
            <a:pPr lvl="1"/>
            <a:r>
              <a:rPr lang="zh-TW" altLang="en-US" sz="2400"/>
              <a:t>建立客情</a:t>
            </a:r>
          </a:p>
        </p:txBody>
      </p:sp>
    </p:spTree>
    <p:extLst>
      <p:ext uri="{BB962C8B-B14F-4D97-AF65-F5344CB8AC3E}">
        <p14:creationId xmlns:p14="http://schemas.microsoft.com/office/powerpoint/2010/main" val="3912057422"/>
      </p:ext>
    </p:extLst>
  </p:cSld>
  <p:clrMapOvr>
    <a:masterClrMapping/>
  </p:clrMapOvr>
  <p:transition advTm="2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DEEBB460-B17C-42D5-B03D-A6FB8D7E2D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066800"/>
          </a:xfrm>
        </p:spPr>
        <p:txBody>
          <a:bodyPr lIns="92075" tIns="46038" rIns="92075" bIns="46038" anchor="ctr"/>
          <a:lstStyle/>
          <a:p>
            <a:r>
              <a:rPr lang="en-US" altLang="zh-TW" sz="4400" dirty="0">
                <a:solidFill>
                  <a:schemeClr val="tx1"/>
                </a:solidFill>
              </a:rPr>
              <a:t>25</a:t>
            </a:r>
            <a:r>
              <a:rPr lang="zh-TW" altLang="en-US" sz="4400" dirty="0">
                <a:solidFill>
                  <a:schemeClr val="tx1"/>
                </a:solidFill>
              </a:rPr>
              <a:t> </a:t>
            </a:r>
            <a:r>
              <a:rPr lang="en-US" altLang="zh-TW" sz="4400" dirty="0">
                <a:solidFill>
                  <a:schemeClr val="tx1"/>
                </a:solidFill>
              </a:rPr>
              <a:t>- 30</a:t>
            </a:r>
            <a:r>
              <a:rPr lang="en-US" altLang="zh-TW" sz="44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TW" altLang="en-US" sz="4400" dirty="0">
                <a:solidFill>
                  <a:schemeClr val="tx1"/>
                </a:solidFill>
              </a:rPr>
              <a:t>青年時期要 </a:t>
            </a:r>
            <a:r>
              <a:rPr lang="en-US" altLang="zh-TW" sz="4400" dirty="0">
                <a:solidFill>
                  <a:schemeClr val="tx1"/>
                </a:solidFill>
                <a:latin typeface="Times New Roman" panose="02020603050405020304" pitchFamily="18" charset="0"/>
              </a:rPr>
              <a:t>---</a:t>
            </a:r>
            <a:endParaRPr lang="en-US" altLang="zh-TW" sz="4000" dirty="0">
              <a:latin typeface="Times New Roman" panose="02020603050405020304" pitchFamily="18" charset="0"/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5810BCA1-7BB3-4014-9CB0-73DE4CA641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929188"/>
          </a:xfrm>
          <a:noFill/>
        </p:spPr>
        <p:txBody>
          <a:bodyPr lIns="92075" tIns="46038" rIns="92075" bIns="46038"/>
          <a:lstStyle/>
          <a:p>
            <a:pPr lvl="1"/>
            <a:endParaRPr lang="zh-TW" altLang="en-US" sz="24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F74EED66-4356-4CFE-B61E-3C2F388937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9144000" cy="25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04568"/>
      </p:ext>
    </p:extLst>
  </p:cSld>
  <p:clrMapOvr>
    <a:masterClrMapping/>
  </p:clrMapOvr>
  <p:transition advTm="2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0FCD84AA-66BB-449B-ACB1-E77A52FD26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066800"/>
          </a:xfrm>
        </p:spPr>
        <p:txBody>
          <a:bodyPr lIns="92075" tIns="46038" rIns="92075" bIns="46038" anchor="ctr"/>
          <a:lstStyle/>
          <a:p>
            <a:r>
              <a:rPr lang="en-US" altLang="zh-TW" sz="4000" dirty="0">
                <a:solidFill>
                  <a:schemeClr val="tx1"/>
                </a:solidFill>
              </a:rPr>
              <a:t>30</a:t>
            </a:r>
            <a:r>
              <a:rPr lang="zh-TW" altLang="en-US" sz="4000" dirty="0">
                <a:solidFill>
                  <a:schemeClr val="tx1"/>
                </a:solidFill>
              </a:rPr>
              <a:t> </a:t>
            </a:r>
            <a:r>
              <a:rPr lang="en-US" altLang="zh-TW" sz="4000" dirty="0">
                <a:solidFill>
                  <a:schemeClr val="tx1"/>
                </a:solidFill>
              </a:rPr>
              <a:t>- 55</a:t>
            </a:r>
            <a:r>
              <a:rPr lang="en-US" altLang="zh-TW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  </a:t>
            </a:r>
            <a:r>
              <a:rPr lang="zh-TW" altLang="en-US" sz="4000" dirty="0">
                <a:solidFill>
                  <a:schemeClr val="tx1"/>
                </a:solidFill>
              </a:rPr>
              <a:t>壯年時期要 </a:t>
            </a:r>
            <a:r>
              <a:rPr lang="en-US" altLang="zh-TW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---</a:t>
            </a:r>
            <a:endParaRPr lang="en-US" altLang="zh-TW" sz="4000" dirty="0">
              <a:latin typeface="Times New Roman" panose="02020603050405020304" pitchFamily="18" charset="0"/>
            </a:endParaRP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19F9993D-AFC9-47D3-AB46-C388BEF7BB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7696200" cy="4724400"/>
          </a:xfrm>
          <a:noFill/>
        </p:spPr>
        <p:txBody>
          <a:bodyPr lIns="92075" tIns="46038" rIns="92075" bIns="46038"/>
          <a:lstStyle/>
          <a:p>
            <a:r>
              <a:rPr lang="zh-TW" altLang="en-US" sz="3200" dirty="0"/>
              <a:t>學習</a:t>
            </a:r>
            <a:r>
              <a:rPr lang="zh-TW" altLang="en-US" sz="3200" dirty="0">
                <a:solidFill>
                  <a:srgbClr val="FC0128"/>
                </a:solidFill>
                <a:ea typeface="超研澤空疊圓" pitchFamily="49" charset="-120"/>
              </a:rPr>
              <a:t>管理技能</a:t>
            </a:r>
            <a:endParaRPr lang="zh-TW" altLang="en-US" sz="3200" dirty="0"/>
          </a:p>
          <a:p>
            <a:pPr lvl="1"/>
            <a:r>
              <a:rPr lang="zh-TW" altLang="en-US" sz="2400" dirty="0"/>
              <a:t>僕人式領導 </a:t>
            </a:r>
            <a:r>
              <a:rPr lang="en-US" altLang="zh-TW" sz="2400" dirty="0"/>
              <a:t>Servant Leadership</a:t>
            </a:r>
          </a:p>
          <a:p>
            <a:pPr lvl="1"/>
            <a:r>
              <a:rPr lang="zh-TW" altLang="en-US" sz="2400" dirty="0"/>
              <a:t>傾聽</a:t>
            </a:r>
            <a:r>
              <a:rPr lang="zh-TW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</a:rPr>
              <a:t>(</a:t>
            </a:r>
            <a:r>
              <a:rPr lang="zh-TW" altLang="en-US" sz="2400" dirty="0"/>
              <a:t>要聽才會贏</a:t>
            </a:r>
            <a:r>
              <a:rPr lang="en-US" altLang="zh-TW" sz="2400" dirty="0">
                <a:latin typeface="Times New Roman" panose="02020603050405020304" pitchFamily="18" charset="0"/>
              </a:rPr>
              <a:t>) / </a:t>
            </a:r>
            <a:r>
              <a:rPr lang="zh-TW" altLang="en-US" sz="2400" dirty="0">
                <a:latin typeface="Times New Roman" panose="02020603050405020304" pitchFamily="18" charset="0"/>
              </a:rPr>
              <a:t>增強</a:t>
            </a:r>
            <a:r>
              <a:rPr lang="zh-TW" altLang="en-US" sz="2400" dirty="0"/>
              <a:t>溝通協調能力</a:t>
            </a:r>
          </a:p>
          <a:p>
            <a:pPr lvl="1"/>
            <a:r>
              <a:rPr lang="zh-TW" altLang="en-US" sz="2400" dirty="0"/>
              <a:t>計劃</a:t>
            </a:r>
            <a:r>
              <a:rPr lang="en-US" altLang="zh-TW" sz="2400" dirty="0">
                <a:latin typeface="Times New Roman" panose="02020603050405020304" pitchFamily="18" charset="0"/>
              </a:rPr>
              <a:t>, </a:t>
            </a:r>
            <a:r>
              <a:rPr lang="zh-TW" altLang="en-US" sz="2400" dirty="0"/>
              <a:t>分配</a:t>
            </a:r>
            <a:r>
              <a:rPr lang="en-US" altLang="zh-TW" sz="2400" dirty="0"/>
              <a:t>,</a:t>
            </a:r>
            <a:r>
              <a:rPr lang="zh-TW" altLang="en-US" sz="2400" dirty="0"/>
              <a:t> 安排</a:t>
            </a:r>
          </a:p>
          <a:p>
            <a:pPr lvl="1"/>
            <a:r>
              <a:rPr lang="zh-TW" altLang="en-US" sz="2400" dirty="0"/>
              <a:t>教導和諮詢</a:t>
            </a:r>
          </a:p>
          <a:p>
            <a:pPr lvl="1"/>
            <a:r>
              <a:rPr lang="zh-TW" altLang="en-US" sz="2400" dirty="0"/>
              <a:t>培養部屬</a:t>
            </a:r>
            <a:r>
              <a:rPr lang="zh-TW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zh-TW" sz="2400" dirty="0">
                <a:latin typeface="Times New Roman" panose="02020603050405020304" pitchFamily="18" charset="0"/>
              </a:rPr>
              <a:t>/ </a:t>
            </a:r>
            <a:r>
              <a:rPr lang="zh-TW" altLang="en-US" sz="2400" dirty="0"/>
              <a:t>激勵部屬</a:t>
            </a:r>
          </a:p>
          <a:p>
            <a:pPr lvl="1"/>
            <a:r>
              <a:rPr lang="zh-TW" altLang="en-US" sz="2400" dirty="0"/>
              <a:t>評估</a:t>
            </a:r>
          </a:p>
          <a:p>
            <a:r>
              <a:rPr lang="zh-TW" altLang="en-US" sz="3200" dirty="0"/>
              <a:t>加強</a:t>
            </a:r>
            <a:r>
              <a:rPr lang="zh-TW" altLang="en-US" sz="3200" dirty="0">
                <a:solidFill>
                  <a:srgbClr val="FC0128"/>
                </a:solidFill>
                <a:ea typeface="超研澤空疊圓" pitchFamily="49" charset="-120"/>
              </a:rPr>
              <a:t>人際關係</a:t>
            </a:r>
            <a:endParaRPr lang="zh-TW" altLang="en-US" sz="3200" dirty="0"/>
          </a:p>
          <a:p>
            <a:pPr lvl="1"/>
            <a:r>
              <a:rPr lang="zh-TW" altLang="en-US" sz="2400" dirty="0"/>
              <a:t>上</a:t>
            </a:r>
            <a:r>
              <a:rPr lang="en-US" altLang="zh-TW" sz="2400" dirty="0">
                <a:latin typeface="Times New Roman" panose="02020603050405020304" pitchFamily="18" charset="0"/>
              </a:rPr>
              <a:t>, </a:t>
            </a:r>
            <a:r>
              <a:rPr lang="zh-TW" altLang="en-US" sz="2400" dirty="0"/>
              <a:t>下</a:t>
            </a:r>
            <a:r>
              <a:rPr lang="en-US" altLang="zh-TW" sz="2400" dirty="0">
                <a:latin typeface="Times New Roman" panose="02020603050405020304" pitchFamily="18" charset="0"/>
              </a:rPr>
              <a:t>, </a:t>
            </a:r>
            <a:r>
              <a:rPr lang="zh-TW" altLang="en-US" sz="2400" dirty="0"/>
              <a:t>平行</a:t>
            </a:r>
          </a:p>
          <a:p>
            <a:pPr lvl="1"/>
            <a:r>
              <a:rPr lang="zh-TW" altLang="en-US" sz="2400" dirty="0"/>
              <a:t>業界</a:t>
            </a:r>
            <a:endParaRPr lang="en-US" altLang="zh-TW" sz="2400" dirty="0"/>
          </a:p>
          <a:p>
            <a:pPr lvl="1"/>
            <a:r>
              <a:rPr lang="zh-TW" altLang="en-US" sz="2400" dirty="0"/>
              <a:t>政府官員</a:t>
            </a:r>
          </a:p>
        </p:txBody>
      </p:sp>
      <p:graphicFrame>
        <p:nvGraphicFramePr>
          <p:cNvPr id="62468" name="Object 4">
            <a:extLst>
              <a:ext uri="{FF2B5EF4-FFF2-40B4-BE49-F238E27FC236}">
                <a16:creationId xmlns:a16="http://schemas.microsoft.com/office/drawing/2014/main" id="{167065AA-B393-45E0-8B7C-B40C49FBE7B3}"/>
              </a:ext>
            </a:extLst>
          </p:cNvPr>
          <p:cNvGraphicFramePr>
            <a:graphicFrameLocks/>
          </p:cNvGraphicFramePr>
          <p:nvPr/>
        </p:nvGraphicFramePr>
        <p:xfrm>
          <a:off x="5410200" y="3352800"/>
          <a:ext cx="2819400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3" imgW="5124450" imgH="3406775" progId="MS_ClipArt_Gallery.2">
                  <p:embed/>
                </p:oleObj>
              </mc:Choice>
              <mc:Fallback>
                <p:oleObj name="美工圖案" r:id="rId3" imgW="5124450" imgH="3406775" progId="MS_ClipArt_Gallery.2">
                  <p:embed/>
                  <p:pic>
                    <p:nvPicPr>
                      <p:cNvPr id="62468" name="Object 4">
                        <a:extLst>
                          <a:ext uri="{FF2B5EF4-FFF2-40B4-BE49-F238E27FC236}">
                            <a16:creationId xmlns:a16="http://schemas.microsoft.com/office/drawing/2014/main" id="{167065AA-B393-45E0-8B7C-B40C49FBE7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3352800"/>
                        <a:ext cx="2819400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7460740"/>
      </p:ext>
    </p:extLst>
  </p:cSld>
  <p:clrMapOvr>
    <a:masterClrMapping/>
  </p:clrMapOvr>
  <p:transition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14" name="Object 1024">
            <a:extLst>
              <a:ext uri="{FF2B5EF4-FFF2-40B4-BE49-F238E27FC236}">
                <a16:creationId xmlns:a16="http://schemas.microsoft.com/office/drawing/2014/main" id="{C8D41696-7EDC-4812-895B-9DD8ADDF54B3}"/>
              </a:ext>
            </a:extLst>
          </p:cNvPr>
          <p:cNvGraphicFramePr>
            <a:graphicFrameLocks/>
          </p:cNvGraphicFramePr>
          <p:nvPr/>
        </p:nvGraphicFramePr>
        <p:xfrm>
          <a:off x="5364163" y="1752600"/>
          <a:ext cx="3398837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3" imgW="4519613" imgH="3467100" progId="MS_ClipArt_Gallery.2">
                  <p:embed/>
                </p:oleObj>
              </mc:Choice>
              <mc:Fallback>
                <p:oleObj name="美工圖案" r:id="rId3" imgW="4519613" imgH="3467100" progId="MS_ClipArt_Gallery.2">
                  <p:embed/>
                  <p:pic>
                    <p:nvPicPr>
                      <p:cNvPr id="64514" name="Object 1024">
                        <a:extLst>
                          <a:ext uri="{FF2B5EF4-FFF2-40B4-BE49-F238E27FC236}">
                            <a16:creationId xmlns:a16="http://schemas.microsoft.com/office/drawing/2014/main" id="{C8D41696-7EDC-4812-895B-9DD8ADDF54B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1752600"/>
                        <a:ext cx="3398837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5" name="Rectangle 3">
            <a:extLst>
              <a:ext uri="{FF2B5EF4-FFF2-40B4-BE49-F238E27FC236}">
                <a16:creationId xmlns:a16="http://schemas.microsoft.com/office/drawing/2014/main" id="{32E7FE6E-11D9-481C-A817-FF0FDE65D1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 anchor="ctr"/>
          <a:lstStyle/>
          <a:p>
            <a:r>
              <a:rPr lang="en-US" altLang="zh-TW" sz="4000" dirty="0">
                <a:solidFill>
                  <a:schemeClr val="tx1"/>
                </a:solidFill>
              </a:rPr>
              <a:t>55 - 65</a:t>
            </a:r>
            <a:r>
              <a:rPr lang="en-US" altLang="zh-TW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TW" altLang="en-US" sz="4000" dirty="0">
                <a:solidFill>
                  <a:schemeClr val="tx1"/>
                </a:solidFill>
              </a:rPr>
              <a:t>德高望重時期要</a:t>
            </a:r>
            <a:r>
              <a:rPr lang="en-US" altLang="zh-TW" sz="4000" dirty="0">
                <a:solidFill>
                  <a:schemeClr val="tx1"/>
                </a:solidFill>
                <a:latin typeface="Times New Roman" panose="02020603050405020304" pitchFamily="18" charset="0"/>
              </a:rPr>
              <a:t>---</a:t>
            </a:r>
            <a:endParaRPr lang="en-US" altLang="zh-TW" sz="4000" dirty="0">
              <a:latin typeface="Times New Roman" panose="02020603050405020304" pitchFamily="18" charset="0"/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D3AA942A-65A4-49C0-90B6-4F8C3F53FD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28775"/>
            <a:ext cx="8285163" cy="4392613"/>
          </a:xfrm>
          <a:noFill/>
        </p:spPr>
        <p:txBody>
          <a:bodyPr lIns="92075" tIns="46038" rIns="92075" bIns="46038"/>
          <a:lstStyle/>
          <a:p>
            <a:r>
              <a:rPr lang="zh-TW" altLang="en-US" sz="4000" dirty="0">
                <a:solidFill>
                  <a:srgbClr val="FC0128"/>
                </a:solidFill>
                <a:ea typeface="超研澤空疊圓" pitchFamily="49" charset="-120"/>
              </a:rPr>
              <a:t>放</a:t>
            </a:r>
            <a:r>
              <a:rPr lang="zh-TW" altLang="en-US" sz="3200" dirty="0">
                <a:latin typeface="Times New Roman" panose="02020603050405020304" pitchFamily="18" charset="0"/>
              </a:rPr>
              <a:t> </a:t>
            </a:r>
            <a:r>
              <a:rPr lang="en-US" altLang="zh-TW" sz="3200" b="1" dirty="0">
                <a:latin typeface="Times New Roman" panose="02020603050405020304" pitchFamily="18" charset="0"/>
              </a:rPr>
              <a:t>(</a:t>
            </a:r>
            <a:r>
              <a:rPr lang="zh-TW" altLang="en-US" sz="3200" b="1" dirty="0"/>
              <a:t>授權</a:t>
            </a:r>
            <a:r>
              <a:rPr lang="en-US" altLang="zh-TW" sz="3200" b="1" dirty="0">
                <a:latin typeface="Times New Roman" panose="02020603050405020304" pitchFamily="18" charset="0"/>
              </a:rPr>
              <a:t>)</a:t>
            </a:r>
          </a:p>
          <a:p>
            <a:r>
              <a:rPr lang="zh-TW" altLang="en-US" sz="3200" b="1" dirty="0"/>
              <a:t>用對人</a:t>
            </a:r>
          </a:p>
          <a:p>
            <a:r>
              <a:rPr lang="zh-TW" altLang="en-US" sz="3200" b="1" dirty="0"/>
              <a:t>細心健康維護</a:t>
            </a:r>
          </a:p>
          <a:p>
            <a:r>
              <a:rPr lang="zh-TW" altLang="en-US" sz="3200" b="1" dirty="0"/>
              <a:t>成敗一肩挑</a:t>
            </a:r>
            <a:endParaRPr lang="en-US" altLang="zh-TW" sz="3200" b="1" dirty="0"/>
          </a:p>
          <a:p>
            <a:r>
              <a:rPr lang="zh-TW" altLang="en-US" sz="3200" b="1" dirty="0"/>
              <a:t>利益和員工分享</a:t>
            </a:r>
            <a:endParaRPr lang="en-US" altLang="zh-TW" sz="3200" b="1" dirty="0"/>
          </a:p>
          <a:p>
            <a:r>
              <a:rPr lang="zh-TW" altLang="en-US" sz="3200" b="1" dirty="0"/>
              <a:t>培育員工</a:t>
            </a:r>
          </a:p>
          <a:p>
            <a:r>
              <a:rPr lang="zh-TW" altLang="en-US" sz="3200" b="1" dirty="0"/>
              <a:t>千萬不能成為 </a:t>
            </a:r>
            <a:r>
              <a:rPr lang="en-US" altLang="zh-TW" sz="3200" b="1" dirty="0">
                <a:latin typeface="Times New Roman" panose="02020603050405020304" pitchFamily="18" charset="0"/>
              </a:rPr>
              <a:t>"</a:t>
            </a:r>
            <a:r>
              <a:rPr lang="zh-TW" altLang="en-US" sz="3200" b="1" dirty="0">
                <a:solidFill>
                  <a:srgbClr val="FC0128"/>
                </a:solidFill>
                <a:ea typeface="超研澤空疊圓" pitchFamily="49" charset="-120"/>
              </a:rPr>
              <a:t>萬能總經理</a:t>
            </a:r>
            <a:r>
              <a:rPr lang="en-US" altLang="zh-TW" sz="3200" b="1" dirty="0">
                <a:latin typeface="Times New Roman" panose="02020603050405020304" pitchFamily="18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2830806725"/>
      </p:ext>
    </p:extLst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0051B5F-999D-4F24-9504-197978E934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 anchor="ctr"/>
          <a:lstStyle/>
          <a:p>
            <a:r>
              <a:rPr lang="en-US" altLang="zh-TW" sz="4000">
                <a:solidFill>
                  <a:schemeClr val="tx1"/>
                </a:solidFill>
              </a:rPr>
              <a:t>65---</a:t>
            </a:r>
            <a:r>
              <a:rPr lang="en-US" altLang="zh-TW" sz="400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zh-TW" altLang="en-US" sz="4000">
                <a:solidFill>
                  <a:schemeClr val="tx1"/>
                </a:solidFill>
                <a:latin typeface="Times New Roman" panose="02020603050405020304" pitchFamily="18" charset="0"/>
              </a:rPr>
              <a:t>退休</a:t>
            </a:r>
            <a:r>
              <a:rPr lang="zh-TW" altLang="en-US" sz="4000">
                <a:solidFill>
                  <a:schemeClr val="tx1"/>
                </a:solidFill>
              </a:rPr>
              <a:t>時期要</a:t>
            </a:r>
            <a:r>
              <a:rPr lang="en-US" altLang="zh-TW" sz="4000">
                <a:solidFill>
                  <a:schemeClr val="tx1"/>
                </a:solidFill>
                <a:latin typeface="Times New Roman" panose="02020603050405020304" pitchFamily="18" charset="0"/>
              </a:rPr>
              <a:t>---</a:t>
            </a:r>
            <a:endParaRPr lang="en-US" altLang="zh-TW" sz="4000">
              <a:latin typeface="Times New Roman" panose="02020603050405020304" pitchFamily="18" charset="0"/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DF588DDF-478D-49E0-B3B9-5F46E51F20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35137"/>
            <a:ext cx="8285163" cy="4646613"/>
          </a:xfrm>
        </p:spPr>
        <p:txBody>
          <a:bodyPr lIns="92075" tIns="46038" rIns="92075" bIns="46038"/>
          <a:lstStyle/>
          <a:p>
            <a:pPr>
              <a:defRPr/>
            </a:pPr>
            <a:r>
              <a:rPr lang="zh-TW" altLang="en-US" sz="4000" dirty="0">
                <a:latin typeface="+mj-ea"/>
                <a:ea typeface="+mj-ea"/>
              </a:rPr>
              <a:t>人的成就有兩種</a:t>
            </a:r>
            <a:r>
              <a:rPr lang="en-US" altLang="zh-TW" sz="4000" dirty="0">
                <a:latin typeface="+mj-ea"/>
                <a:ea typeface="+mj-ea"/>
              </a:rPr>
              <a:t>:</a:t>
            </a:r>
          </a:p>
          <a:p>
            <a:pPr lvl="1">
              <a:defRPr/>
            </a:pPr>
            <a:r>
              <a:rPr lang="zh-TW" altLang="en-US" sz="3800" b="1" dirty="0">
                <a:solidFill>
                  <a:srgbClr val="FC0128"/>
                </a:solidFill>
                <a:latin typeface="+mj-ea"/>
                <a:ea typeface="+mj-ea"/>
              </a:rPr>
              <a:t>事業的成就 </a:t>
            </a:r>
            <a:r>
              <a:rPr lang="en-US" altLang="zh-TW" sz="3800" b="1" dirty="0">
                <a:latin typeface="+mj-ea"/>
                <a:ea typeface="+mj-ea"/>
              </a:rPr>
              <a:t>(</a:t>
            </a:r>
            <a:r>
              <a:rPr lang="zh-TW" altLang="en-US" sz="3800" b="1" dirty="0">
                <a:latin typeface="+mj-ea"/>
                <a:ea typeface="+mj-ea"/>
              </a:rPr>
              <a:t>財富</a:t>
            </a:r>
            <a:r>
              <a:rPr lang="en-US" altLang="zh-TW" sz="3800" b="1" dirty="0">
                <a:latin typeface="+mj-ea"/>
                <a:ea typeface="+mj-ea"/>
              </a:rPr>
              <a:t>;</a:t>
            </a:r>
            <a:r>
              <a:rPr lang="zh-TW" altLang="en-US" sz="3800" b="1" dirty="0">
                <a:latin typeface="+mj-ea"/>
                <a:ea typeface="+mj-ea"/>
              </a:rPr>
              <a:t> 地位</a:t>
            </a:r>
            <a:r>
              <a:rPr lang="en-US" altLang="zh-TW" sz="3800" b="1" dirty="0">
                <a:latin typeface="+mj-ea"/>
                <a:ea typeface="+mj-ea"/>
              </a:rPr>
              <a:t>;</a:t>
            </a:r>
            <a:r>
              <a:rPr lang="zh-TW" altLang="en-US" sz="3800" b="1" dirty="0">
                <a:latin typeface="+mj-ea"/>
                <a:ea typeface="+mj-ea"/>
              </a:rPr>
              <a:t> 名聲</a:t>
            </a:r>
            <a:r>
              <a:rPr lang="en-US" altLang="zh-TW" sz="3800" b="1" dirty="0">
                <a:latin typeface="+mj-ea"/>
                <a:ea typeface="+mj-ea"/>
              </a:rPr>
              <a:t>)</a:t>
            </a:r>
          </a:p>
          <a:p>
            <a:pPr lvl="2">
              <a:defRPr/>
            </a:pPr>
            <a:r>
              <a:rPr lang="zh-TW" altLang="en-US" sz="2800" b="1" dirty="0">
                <a:latin typeface="+mj-ea"/>
                <a:ea typeface="+mj-ea"/>
              </a:rPr>
              <a:t>利己</a:t>
            </a:r>
            <a:endParaRPr lang="en-US" altLang="zh-TW" sz="2800" b="1" dirty="0">
              <a:latin typeface="+mj-ea"/>
              <a:ea typeface="+mj-ea"/>
            </a:endParaRPr>
          </a:p>
          <a:p>
            <a:pPr lvl="1">
              <a:defRPr/>
            </a:pPr>
            <a:r>
              <a:rPr lang="zh-TW" altLang="en-US" sz="3800" b="1" dirty="0">
                <a:solidFill>
                  <a:srgbClr val="FC0128"/>
                </a:solidFill>
                <a:latin typeface="+mj-ea"/>
                <a:ea typeface="+mj-ea"/>
              </a:rPr>
              <a:t>生命</a:t>
            </a:r>
            <a:r>
              <a:rPr lang="zh-TW" altLang="en-US" sz="3600" b="1" dirty="0">
                <a:solidFill>
                  <a:srgbClr val="FC0128"/>
                </a:solidFill>
                <a:latin typeface="+mj-ea"/>
                <a:ea typeface="+mj-ea"/>
              </a:rPr>
              <a:t>的成就 </a:t>
            </a:r>
            <a:r>
              <a:rPr lang="en-US" altLang="zh-TW" sz="3600" b="1" dirty="0">
                <a:latin typeface="+mj-ea"/>
                <a:ea typeface="+mj-ea"/>
              </a:rPr>
              <a:t>(</a:t>
            </a:r>
            <a:r>
              <a:rPr lang="zh-TW" altLang="en-US" sz="3600" b="1" dirty="0">
                <a:latin typeface="+mj-ea"/>
              </a:rPr>
              <a:t>提昇自己的 </a:t>
            </a:r>
            <a:r>
              <a:rPr lang="zh-TW" altLang="en-US" sz="3600" b="1" dirty="0">
                <a:latin typeface="+mj-ea"/>
                <a:ea typeface="+mj-ea"/>
              </a:rPr>
              <a:t>靈魂</a:t>
            </a:r>
            <a:r>
              <a:rPr lang="en-US" altLang="zh-TW" sz="3600" b="1" dirty="0">
                <a:latin typeface="+mj-ea"/>
                <a:ea typeface="+mj-ea"/>
              </a:rPr>
              <a:t>)</a:t>
            </a:r>
          </a:p>
          <a:p>
            <a:pPr lvl="2">
              <a:defRPr/>
            </a:pPr>
            <a:r>
              <a:rPr lang="zh-TW" altLang="en-US" sz="2800" b="1" dirty="0">
                <a:latin typeface="+mj-ea"/>
                <a:ea typeface="+mj-ea"/>
              </a:rPr>
              <a:t>利他</a:t>
            </a:r>
            <a:endParaRPr lang="en-US" altLang="zh-TW" sz="2800" b="1" dirty="0">
              <a:latin typeface="+mj-ea"/>
              <a:ea typeface="+mj-ea"/>
            </a:endParaRPr>
          </a:p>
          <a:p>
            <a:pPr lvl="2">
              <a:defRPr/>
            </a:pPr>
            <a:r>
              <a:rPr lang="zh-TW" altLang="en-US" sz="2800" b="1" dirty="0">
                <a:latin typeface="+mj-ea"/>
                <a:ea typeface="+mj-ea"/>
              </a:rPr>
              <a:t>助人成功</a:t>
            </a:r>
            <a:r>
              <a:rPr lang="en-US" altLang="zh-TW" sz="2800" b="1" dirty="0">
                <a:latin typeface="+mj-ea"/>
                <a:ea typeface="+mj-ea"/>
              </a:rPr>
              <a:t>;</a:t>
            </a:r>
            <a:r>
              <a:rPr lang="zh-TW" altLang="en-US" sz="2800" b="1" dirty="0">
                <a:latin typeface="+mj-ea"/>
                <a:ea typeface="+mj-ea"/>
              </a:rPr>
              <a:t> 當義工</a:t>
            </a:r>
            <a:endParaRPr lang="en-US" altLang="zh-TW" sz="2800" b="1" dirty="0">
              <a:latin typeface="+mj-ea"/>
              <a:ea typeface="+mj-ea"/>
            </a:endParaRPr>
          </a:p>
          <a:p>
            <a:pPr lvl="2">
              <a:defRPr/>
            </a:pPr>
            <a:r>
              <a:rPr lang="en-US" altLang="zh-TW" sz="3200" b="1" dirty="0">
                <a:latin typeface="+mj-ea"/>
                <a:ea typeface="+mj-ea"/>
              </a:rPr>
              <a:t>How to be a better man.</a:t>
            </a:r>
            <a:r>
              <a:rPr lang="zh-TW" altLang="en-US" sz="3200" b="1" dirty="0">
                <a:latin typeface="+mj-ea"/>
                <a:ea typeface="+mj-ea"/>
              </a:rPr>
              <a:t> </a:t>
            </a:r>
            <a:endParaRPr lang="en-US" altLang="zh-TW" sz="3200" b="1" dirty="0">
              <a:latin typeface="+mj-ea"/>
              <a:ea typeface="+mj-ea"/>
            </a:endParaRPr>
          </a:p>
          <a:p>
            <a:pPr>
              <a:defRPr/>
            </a:pPr>
            <a:endParaRPr lang="en-US" altLang="zh-TW" sz="3200" b="1" dirty="0">
              <a:latin typeface="Times New Roman" panose="02020603050405020304" pitchFamily="18" charset="0"/>
            </a:endParaRPr>
          </a:p>
        </p:txBody>
      </p:sp>
      <p:pic>
        <p:nvPicPr>
          <p:cNvPr id="66564" name="Picture 2">
            <a:extLst>
              <a:ext uri="{FF2B5EF4-FFF2-40B4-BE49-F238E27FC236}">
                <a16:creationId xmlns:a16="http://schemas.microsoft.com/office/drawing/2014/main" id="{D063ECB7-B4C0-493F-8B14-E09393A5D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360363"/>
            <a:ext cx="2586037" cy="213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3701012"/>
      </p:ext>
    </p:extLst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uild="p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CB13D34F-40A7-4E48-97FA-31BFB5EC9E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295400"/>
          </a:xfrm>
        </p:spPr>
        <p:txBody>
          <a:bodyPr lIns="92075" tIns="46038" rIns="92075" bIns="46038" anchor="ctr"/>
          <a:lstStyle/>
          <a:p>
            <a:r>
              <a:rPr lang="zh-TW" altLang="en-US" sz="4400" b="0">
                <a:solidFill>
                  <a:srgbClr val="FC0128"/>
                </a:solidFill>
                <a:ea typeface="超研澤空疊圓" pitchFamily="49" charset="-120"/>
              </a:rPr>
              <a:t>紅人</a:t>
            </a:r>
            <a:r>
              <a:rPr lang="zh-TW" altLang="en-US" sz="4400">
                <a:solidFill>
                  <a:schemeClr val="tx1"/>
                </a:solidFill>
              </a:rPr>
              <a:t>注意事項</a:t>
            </a:r>
            <a:endParaRPr lang="zh-TW" altLang="en-US" sz="440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D6C5FB8A-87A7-4103-B3AC-D5511D7E9F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447800"/>
            <a:ext cx="7696200" cy="5181600"/>
          </a:xfrm>
          <a:noFill/>
        </p:spPr>
        <p:txBody>
          <a:bodyPr lIns="92075" tIns="46038" rIns="92075" bIns="46038"/>
          <a:lstStyle/>
          <a:p>
            <a:r>
              <a:rPr lang="zh-TW" altLang="en-US" sz="3200"/>
              <a:t>滿招忌</a:t>
            </a:r>
            <a:r>
              <a:rPr lang="zh-TW" altLang="en-US" sz="3200">
                <a:latin typeface="Times New Roman" panose="02020603050405020304" pitchFamily="18" charset="0"/>
              </a:rPr>
              <a:t> </a:t>
            </a:r>
            <a:r>
              <a:rPr lang="en-US" altLang="zh-TW" sz="3200">
                <a:latin typeface="Times New Roman" panose="02020603050405020304" pitchFamily="18" charset="0"/>
              </a:rPr>
              <a:t>(</a:t>
            </a:r>
            <a:r>
              <a:rPr lang="zh-TW" altLang="en-US" sz="3200"/>
              <a:t>要保留一手</a:t>
            </a:r>
            <a:r>
              <a:rPr lang="en-US" altLang="zh-TW" sz="3200">
                <a:latin typeface="Times New Roman" panose="02020603050405020304" pitchFamily="18" charset="0"/>
              </a:rPr>
              <a:t>)</a:t>
            </a:r>
          </a:p>
          <a:p>
            <a:r>
              <a:rPr lang="zh-TW" altLang="en-US" sz="3200"/>
              <a:t>對有敵意的人</a:t>
            </a:r>
            <a:r>
              <a:rPr lang="en-US" altLang="zh-TW" sz="3200">
                <a:latin typeface="Times New Roman" panose="02020603050405020304" pitchFamily="18" charset="0"/>
              </a:rPr>
              <a:t>, </a:t>
            </a:r>
            <a:r>
              <a:rPr lang="zh-TW" altLang="en-US" sz="3200"/>
              <a:t>要主動去幫助他</a:t>
            </a:r>
          </a:p>
          <a:p>
            <a:r>
              <a:rPr lang="zh-TW" altLang="en-US" sz="3200"/>
              <a:t>姿態低一點</a:t>
            </a:r>
          </a:p>
          <a:p>
            <a:r>
              <a:rPr lang="zh-TW" altLang="en-US" sz="3200"/>
              <a:t>加強人際關係</a:t>
            </a:r>
          </a:p>
          <a:p>
            <a:r>
              <a:rPr lang="zh-TW" altLang="en-US" sz="3200"/>
              <a:t>把所有功勞</a:t>
            </a:r>
            <a:r>
              <a:rPr lang="en-US" altLang="zh-TW" sz="3200">
                <a:latin typeface="Times New Roman" panose="02020603050405020304" pitchFamily="18" charset="0"/>
              </a:rPr>
              <a:t>, </a:t>
            </a:r>
            <a:r>
              <a:rPr lang="zh-TW" altLang="en-US" sz="3200"/>
              <a:t>歸給別人</a:t>
            </a:r>
          </a:p>
          <a:p>
            <a:r>
              <a:rPr lang="zh-TW" altLang="en-US" sz="3200"/>
              <a:t>戰戰兢兢</a:t>
            </a:r>
            <a:r>
              <a:rPr lang="en-US" altLang="zh-TW" sz="3200">
                <a:latin typeface="Times New Roman" panose="02020603050405020304" pitchFamily="18" charset="0"/>
              </a:rPr>
              <a:t>, </a:t>
            </a:r>
            <a:r>
              <a:rPr lang="zh-TW" altLang="en-US" sz="3200"/>
              <a:t>不能鬆懈</a:t>
            </a:r>
          </a:p>
          <a:p>
            <a:r>
              <a:rPr lang="zh-TW" altLang="en-US" sz="3200"/>
              <a:t>無所求地 </a:t>
            </a:r>
            <a:r>
              <a:rPr lang="zh-TW" altLang="en-US" sz="3600">
                <a:solidFill>
                  <a:srgbClr val="FC0128"/>
                </a:solidFill>
                <a:latin typeface="超研澤空疊圓" pitchFamily="49" charset="-120"/>
                <a:ea typeface="超研澤空疊圓" pitchFamily="49" charset="-120"/>
              </a:rPr>
              <a:t>真心 </a:t>
            </a:r>
            <a:r>
              <a:rPr lang="zh-TW" altLang="en-US" sz="3200"/>
              <a:t>關懷他人</a:t>
            </a:r>
          </a:p>
        </p:txBody>
      </p:sp>
      <p:graphicFrame>
        <p:nvGraphicFramePr>
          <p:cNvPr id="68612" name="Object 1024">
            <a:extLst>
              <a:ext uri="{FF2B5EF4-FFF2-40B4-BE49-F238E27FC236}">
                <a16:creationId xmlns:a16="http://schemas.microsoft.com/office/drawing/2014/main" id="{1E2D61F5-FDDE-4CBE-8360-D0B78F2ABC0A}"/>
              </a:ext>
            </a:extLst>
          </p:cNvPr>
          <p:cNvGraphicFramePr>
            <a:graphicFrameLocks/>
          </p:cNvGraphicFramePr>
          <p:nvPr/>
        </p:nvGraphicFramePr>
        <p:xfrm>
          <a:off x="6019800" y="3505200"/>
          <a:ext cx="3124200" cy="137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3" imgW="5448300" imgH="2506663" progId="MS_ClipArt_Gallery.2">
                  <p:embed/>
                </p:oleObj>
              </mc:Choice>
              <mc:Fallback>
                <p:oleObj name="美工圖案" r:id="rId3" imgW="5448300" imgH="2506663" progId="MS_ClipArt_Gallery.2">
                  <p:embed/>
                  <p:pic>
                    <p:nvPicPr>
                      <p:cNvPr id="68612" name="Object 1024">
                        <a:extLst>
                          <a:ext uri="{FF2B5EF4-FFF2-40B4-BE49-F238E27FC236}">
                            <a16:creationId xmlns:a16="http://schemas.microsoft.com/office/drawing/2014/main" id="{1E2D61F5-FDDE-4CBE-8360-D0B78F2ABC0A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3505200"/>
                        <a:ext cx="3124200" cy="1379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06013242"/>
      </p:ext>
    </p:extLst>
  </p:cSld>
  <p:clrMapOvr>
    <a:masterClrMapping/>
  </p:clrMapOvr>
  <p:transition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58" name="Object 1024">
            <a:extLst>
              <a:ext uri="{FF2B5EF4-FFF2-40B4-BE49-F238E27FC236}">
                <a16:creationId xmlns:a16="http://schemas.microsoft.com/office/drawing/2014/main" id="{1C184B4F-3C20-4091-BCE8-57AF3F98B63D}"/>
              </a:ext>
            </a:extLst>
          </p:cNvPr>
          <p:cNvGraphicFramePr>
            <a:graphicFrameLocks/>
          </p:cNvGraphicFramePr>
          <p:nvPr/>
        </p:nvGraphicFramePr>
        <p:xfrm>
          <a:off x="7308304" y="981075"/>
          <a:ext cx="1584871" cy="244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多媒體項目" r:id="rId3" imgW="2713038" imgH="4243388" progId="MS_ClipArt_Gallery.2">
                  <p:embed/>
                </p:oleObj>
              </mc:Choice>
              <mc:Fallback>
                <p:oleObj name="多媒體項目" r:id="rId3" imgW="2713038" imgH="4243388" progId="MS_ClipArt_Gallery.2">
                  <p:embed/>
                  <p:pic>
                    <p:nvPicPr>
                      <p:cNvPr id="70658" name="Object 1024">
                        <a:extLst>
                          <a:ext uri="{FF2B5EF4-FFF2-40B4-BE49-F238E27FC236}">
                            <a16:creationId xmlns:a16="http://schemas.microsoft.com/office/drawing/2014/main" id="{1C184B4F-3C20-4091-BCE8-57AF3F98B63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304" y="981075"/>
                        <a:ext cx="1584871" cy="244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59" name="Rectangle 3">
            <a:extLst>
              <a:ext uri="{FF2B5EF4-FFF2-40B4-BE49-F238E27FC236}">
                <a16:creationId xmlns:a16="http://schemas.microsoft.com/office/drawing/2014/main" id="{9CCF1F1C-B66D-465B-B4B9-0771C3F82E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76200"/>
            <a:ext cx="7772400" cy="1295400"/>
          </a:xfrm>
        </p:spPr>
        <p:txBody>
          <a:bodyPr lIns="92075" tIns="46038" rIns="92075" bIns="46038" anchor="ctr"/>
          <a:lstStyle/>
          <a:p>
            <a:r>
              <a:rPr lang="zh-TW" altLang="en-US" sz="4400" b="0">
                <a:solidFill>
                  <a:schemeClr val="tx1"/>
                </a:solidFill>
                <a:ea typeface="超研澤空疊圓" pitchFamily="49" charset="-120"/>
              </a:rPr>
              <a:t>黑五類</a:t>
            </a:r>
            <a:r>
              <a:rPr lang="zh-TW" altLang="en-US" sz="4400" b="0" i="1">
                <a:solidFill>
                  <a:srgbClr val="FC0128"/>
                </a:solidFill>
              </a:rPr>
              <a:t> </a:t>
            </a:r>
            <a:r>
              <a:rPr lang="zh-TW" altLang="en-US" sz="4400"/>
              <a:t>注意事項</a:t>
            </a:r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F34FFC25-0892-4885-B8F8-36852DD5D4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27088" y="1412875"/>
            <a:ext cx="6553200" cy="4683125"/>
          </a:xfrm>
          <a:noFill/>
        </p:spPr>
        <p:txBody>
          <a:bodyPr lIns="92075" tIns="46038" rIns="92075" bIns="46038"/>
          <a:lstStyle/>
          <a:p>
            <a:r>
              <a:rPr lang="zh-TW" altLang="en-US" sz="2800" dirty="0"/>
              <a:t>手中握有籌碼</a:t>
            </a:r>
            <a:r>
              <a:rPr lang="en-US" altLang="zh-TW" sz="2800" dirty="0">
                <a:latin typeface="Times New Roman" panose="02020603050405020304" pitchFamily="18" charset="0"/>
              </a:rPr>
              <a:t>, </a:t>
            </a:r>
            <a:r>
              <a:rPr lang="zh-TW" altLang="en-US" sz="2800" dirty="0"/>
              <a:t>把業績弄好</a:t>
            </a:r>
          </a:p>
          <a:p>
            <a:r>
              <a:rPr lang="zh-TW" altLang="en-US" sz="2800" dirty="0"/>
              <a:t>份內事作好</a:t>
            </a:r>
            <a:r>
              <a:rPr lang="en-US" altLang="zh-TW" sz="2800" dirty="0"/>
              <a:t>, </a:t>
            </a:r>
            <a:r>
              <a:rPr lang="zh-TW" altLang="en-US" sz="2800" dirty="0"/>
              <a:t>讓主管無所挑惕</a:t>
            </a:r>
          </a:p>
          <a:p>
            <a:r>
              <a:rPr lang="zh-TW" altLang="en-US" sz="2800" dirty="0"/>
              <a:t>掌握好</a:t>
            </a:r>
            <a:r>
              <a:rPr lang="zh-TW" altLang="en-US" sz="2800" dirty="0">
                <a:latin typeface="Times New Roman" panose="02020603050405020304" pitchFamily="18" charset="0"/>
              </a:rPr>
              <a:t> “ </a:t>
            </a:r>
            <a:r>
              <a:rPr lang="zh-TW" altLang="en-US" sz="2800" b="1" dirty="0">
                <a:solidFill>
                  <a:srgbClr val="FC0128"/>
                </a:solidFill>
              </a:rPr>
              <a:t>關係權 </a:t>
            </a:r>
            <a:r>
              <a:rPr lang="en-US" altLang="zh-TW" sz="2800" dirty="0">
                <a:latin typeface="Times New Roman" panose="02020603050405020304" pitchFamily="18" charset="0"/>
              </a:rPr>
              <a:t>" </a:t>
            </a:r>
            <a:r>
              <a:rPr lang="zh-TW" altLang="en-US" sz="2800" dirty="0"/>
              <a:t>讓主管有所顧忌</a:t>
            </a:r>
          </a:p>
          <a:p>
            <a:r>
              <a:rPr lang="zh-TW" altLang="en-US" sz="2800" dirty="0"/>
              <a:t>以靜制動</a:t>
            </a:r>
            <a:r>
              <a:rPr lang="zh-TW" altLang="en-US" sz="2800" dirty="0">
                <a:latin typeface="Times New Roman" panose="02020603050405020304" pitchFamily="18" charset="0"/>
              </a:rPr>
              <a:t> </a:t>
            </a:r>
            <a:r>
              <a:rPr lang="en-US" altLang="zh-TW" sz="2800" dirty="0">
                <a:latin typeface="Times New Roman" panose="02020603050405020304" pitchFamily="18" charset="0"/>
              </a:rPr>
              <a:t>(</a:t>
            </a:r>
            <a:r>
              <a:rPr lang="zh-TW" altLang="en-US" sz="2800" dirty="0"/>
              <a:t>等待久就是你的</a:t>
            </a:r>
            <a:r>
              <a:rPr lang="en-US" altLang="zh-TW" sz="2800" dirty="0">
                <a:latin typeface="Times New Roman" panose="02020603050405020304" pitchFamily="18" charset="0"/>
              </a:rPr>
              <a:t>)</a:t>
            </a:r>
          </a:p>
          <a:p>
            <a:pPr lvl="2"/>
            <a:r>
              <a:rPr lang="zh-TW" altLang="en-US" sz="2400" dirty="0">
                <a:latin typeface="Times New Roman" panose="02020603050405020304" pitchFamily="18" charset="0"/>
              </a:rPr>
              <a:t>擔憂之事</a:t>
            </a:r>
            <a:r>
              <a:rPr lang="en-US" altLang="zh-TW" sz="2400" dirty="0">
                <a:latin typeface="Times New Roman" panose="02020603050405020304" pitchFamily="18" charset="0"/>
              </a:rPr>
              <a:t>, </a:t>
            </a:r>
            <a:r>
              <a:rPr lang="zh-TW" altLang="en-US" sz="2400" dirty="0">
                <a:latin typeface="Times New Roman" panose="02020603050405020304" pitchFamily="18" charset="0"/>
              </a:rPr>
              <a:t>有</a:t>
            </a:r>
            <a:r>
              <a:rPr lang="en-US" altLang="zh-TW" sz="2400" b="1" dirty="0">
                <a:solidFill>
                  <a:srgbClr val="FC0128"/>
                </a:solidFill>
                <a:latin typeface="Times New Roman" panose="02020603050405020304" pitchFamily="18" charset="0"/>
              </a:rPr>
              <a:t>85%</a:t>
            </a:r>
            <a:r>
              <a:rPr lang="zh-TW" altLang="en-US" sz="2400" dirty="0">
                <a:latin typeface="Times New Roman" panose="02020603050405020304" pitchFamily="18" charset="0"/>
              </a:rPr>
              <a:t>不會發生</a:t>
            </a:r>
          </a:p>
          <a:p>
            <a:r>
              <a:rPr lang="zh-TW" altLang="en-US" sz="2800" dirty="0"/>
              <a:t>不打擊組織形象</a:t>
            </a:r>
            <a:r>
              <a:rPr lang="en-US" altLang="zh-TW" sz="2800" dirty="0">
                <a:latin typeface="Times New Roman" panose="02020603050405020304" pitchFamily="18" charset="0"/>
              </a:rPr>
              <a:t>, </a:t>
            </a:r>
            <a:r>
              <a:rPr lang="zh-TW" altLang="en-US" sz="2800" dirty="0"/>
              <a:t>不做有損公司的事</a:t>
            </a:r>
          </a:p>
          <a:p>
            <a:r>
              <a:rPr lang="zh-TW" altLang="en-US" sz="2800" dirty="0"/>
              <a:t>謹言慎行</a:t>
            </a:r>
          </a:p>
          <a:p>
            <a:r>
              <a:rPr lang="zh-TW" altLang="en-US" sz="2800" dirty="0"/>
              <a:t>有好機會</a:t>
            </a:r>
            <a:r>
              <a:rPr lang="zh-TW" altLang="en-US" sz="2800" dirty="0">
                <a:latin typeface="Times New Roman" panose="02020603050405020304" pitchFamily="18" charset="0"/>
              </a:rPr>
              <a:t>  “</a:t>
            </a:r>
            <a:r>
              <a:rPr lang="zh-TW" altLang="en-US" sz="2800" b="1" dirty="0">
                <a:solidFill>
                  <a:srgbClr val="FC0128"/>
                </a:solidFill>
                <a:latin typeface="超研澤空疊圓" pitchFamily="49" charset="-120"/>
                <a:ea typeface="超研澤空疊圓" pitchFamily="49" charset="-120"/>
              </a:rPr>
              <a:t>走</a:t>
            </a:r>
            <a:r>
              <a:rPr lang="zh-TW" altLang="en-US" sz="2800" b="1" dirty="0">
                <a:ea typeface="超研澤空疊圓" pitchFamily="49" charset="-120"/>
              </a:rPr>
              <a:t>”</a:t>
            </a:r>
            <a:r>
              <a:rPr lang="zh-TW" altLang="en-US" sz="2800" dirty="0">
                <a:latin typeface="Times New Roman" panose="02020603050405020304" pitchFamily="18" charset="0"/>
              </a:rPr>
              <a:t> </a:t>
            </a:r>
            <a:endParaRPr lang="en-US" altLang="zh-TW" sz="2800" dirty="0">
              <a:latin typeface="Times New Roman" panose="02020603050405020304" pitchFamily="18" charset="0"/>
            </a:endParaRPr>
          </a:p>
          <a:p>
            <a:r>
              <a:rPr lang="zh-TW" altLang="en-US" sz="2800" dirty="0">
                <a:latin typeface="Times New Roman" panose="02020603050405020304" pitchFamily="18" charset="0"/>
              </a:rPr>
              <a:t>沒有好機會  “</a:t>
            </a:r>
            <a:r>
              <a:rPr lang="en-US" altLang="zh-TW" sz="2800" dirty="0">
                <a:latin typeface="Times New Roman" panose="02020603050405020304" pitchFamily="18" charset="0"/>
              </a:rPr>
              <a:t>Stay alive</a:t>
            </a:r>
            <a:r>
              <a:rPr lang="zh-TW" altLang="en-US" sz="2800" dirty="0">
                <a:latin typeface="Times New Roman" panose="02020603050405020304" pitchFamily="18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6965152"/>
      </p:ext>
    </p:extLst>
  </p:cSld>
  <p:clrMapOvr>
    <a:masterClrMapping/>
  </p:clrMapOvr>
  <p:transition advTm="2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5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5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5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3">
            <a:extLst>
              <a:ext uri="{FF2B5EF4-FFF2-40B4-BE49-F238E27FC236}">
                <a16:creationId xmlns:a16="http://schemas.microsoft.com/office/drawing/2014/main" id="{60ECD573-7C95-4D4A-9278-3E732870692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676400"/>
            <a:ext cx="6694488" cy="3913188"/>
          </a:xfrm>
        </p:spPr>
        <p:txBody>
          <a:bodyPr/>
          <a:lstStyle/>
          <a:p>
            <a:r>
              <a:rPr lang="zh-TW" altLang="en-US" sz="2800" b="1" dirty="0">
                <a:solidFill>
                  <a:srgbClr val="FF0000"/>
                </a:solidFill>
              </a:rPr>
              <a:t>態度</a:t>
            </a:r>
            <a:r>
              <a:rPr lang="zh-TW" altLang="en-US" sz="2800" dirty="0"/>
              <a:t>決定一切</a:t>
            </a:r>
          </a:p>
          <a:p>
            <a:r>
              <a:rPr lang="zh-TW" altLang="en-US" sz="2800" dirty="0"/>
              <a:t>放低身段，用低姿態在組織中盡心工作</a:t>
            </a:r>
          </a:p>
          <a:p>
            <a:r>
              <a:rPr lang="zh-TW" altLang="en-US" sz="2800" dirty="0"/>
              <a:t>留意企業集團內其他單位的狀況</a:t>
            </a:r>
          </a:p>
          <a:p>
            <a:r>
              <a:rPr lang="zh-TW" altLang="en-US" sz="2800" dirty="0"/>
              <a:t>學習其他專長，尤其是電腦、英語。</a:t>
            </a:r>
          </a:p>
          <a:p>
            <a:r>
              <a:rPr lang="zh-TW" altLang="en-US" sz="2800" dirty="0"/>
              <a:t>想 些企劃案向上級呈報，表明自己正考慮市場變遷，並能適時提出對公司有利的新構想，這些企劃案要務實。</a:t>
            </a:r>
          </a:p>
          <a:p>
            <a:pPr>
              <a:buFont typeface="Wingdings" panose="05000000000000000000" pitchFamily="2" charset="2"/>
              <a:buNone/>
            </a:pPr>
            <a:endParaRPr lang="en-US" altLang="zh-TW" sz="2800" dirty="0"/>
          </a:p>
        </p:txBody>
      </p:sp>
      <p:sp>
        <p:nvSpPr>
          <p:cNvPr id="72708" name="Rectangle 6">
            <a:extLst>
              <a:ext uri="{FF2B5EF4-FFF2-40B4-BE49-F238E27FC236}">
                <a16:creationId xmlns:a16="http://schemas.microsoft.com/office/drawing/2014/main" id="{9C0F32B3-9E1D-4261-B2D9-963CBB828C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620713"/>
            <a:ext cx="4176712" cy="86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上班族求生守則</a:t>
            </a:r>
          </a:p>
        </p:txBody>
      </p:sp>
      <p:sp>
        <p:nvSpPr>
          <p:cNvPr id="2" name="線上影像版面配置區 1">
            <a:extLst>
              <a:ext uri="{FF2B5EF4-FFF2-40B4-BE49-F238E27FC236}">
                <a16:creationId xmlns:a16="http://schemas.microsoft.com/office/drawing/2014/main" id="{26B3D4D6-0652-7DD7-E28E-016F6DB609E3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162794"/>
      </p:ext>
    </p:extLst>
  </p:cSld>
  <p:clrMapOvr>
    <a:masterClrMapping/>
  </p:clrMapOvr>
  <p:transition>
    <p:dissolv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>
            <a:extLst>
              <a:ext uri="{FF2B5EF4-FFF2-40B4-BE49-F238E27FC236}">
                <a16:creationId xmlns:a16="http://schemas.microsoft.com/office/drawing/2014/main" id="{7E044463-C97A-4EC5-B717-6549677BD79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276475"/>
            <a:ext cx="6324600" cy="3313113"/>
          </a:xfrm>
        </p:spPr>
        <p:txBody>
          <a:bodyPr/>
          <a:lstStyle/>
          <a:p>
            <a:r>
              <a:rPr lang="zh-TW" altLang="en-US" sz="2800"/>
              <a:t>增加自己能「動」的部分。</a:t>
            </a:r>
          </a:p>
          <a:p>
            <a:r>
              <a:rPr lang="zh-TW" altLang="en-US" sz="2800"/>
              <a:t>做些提高組織團隊士氣的事</a:t>
            </a:r>
          </a:p>
          <a:p>
            <a:r>
              <a:rPr lang="zh-TW" altLang="en-US" sz="2800"/>
              <a:t>不打擊組織形象，不做有損組織的事</a:t>
            </a:r>
          </a:p>
          <a:p>
            <a:r>
              <a:rPr lang="zh-TW" altLang="en-US" sz="2800"/>
              <a:t>埋頭做事，不要四處走動探聽消息</a:t>
            </a:r>
          </a:p>
          <a:p>
            <a:r>
              <a:rPr lang="zh-TW" altLang="en-US" sz="2800"/>
              <a:t>增強與人相處共事能力</a:t>
            </a:r>
          </a:p>
        </p:txBody>
      </p:sp>
      <p:sp>
        <p:nvSpPr>
          <p:cNvPr id="74756" name="Rectangle 8">
            <a:extLst>
              <a:ext uri="{FF2B5EF4-FFF2-40B4-BE49-F238E27FC236}">
                <a16:creationId xmlns:a16="http://schemas.microsoft.com/office/drawing/2014/main" id="{D54A6CB6-AECE-47A1-91C4-5E6C85D91A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620713"/>
            <a:ext cx="4321175" cy="9366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>
                <a:solidFill>
                  <a:srgbClr val="D50B0B"/>
                </a:solidFill>
                <a:latin typeface="超研澤空疊圓" pitchFamily="49" charset="-120"/>
                <a:ea typeface="超研澤空疊圓" pitchFamily="49" charset="-120"/>
              </a:rPr>
              <a:t>上班族求生守則</a:t>
            </a:r>
          </a:p>
        </p:txBody>
      </p:sp>
      <p:sp>
        <p:nvSpPr>
          <p:cNvPr id="2" name="線上影像版面配置區 1">
            <a:extLst>
              <a:ext uri="{FF2B5EF4-FFF2-40B4-BE49-F238E27FC236}">
                <a16:creationId xmlns:a16="http://schemas.microsoft.com/office/drawing/2014/main" id="{99F07364-C405-8BEA-3A25-C2DB08676E2B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525858"/>
      </p:ext>
    </p:extLst>
  </p:cSld>
  <p:clrMapOvr>
    <a:masterClrMapping/>
  </p:clrMapOvr>
  <p:transition>
    <p:dissolv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>
            <a:extLst>
              <a:ext uri="{FF2B5EF4-FFF2-40B4-BE49-F238E27FC236}">
                <a16:creationId xmlns:a16="http://schemas.microsoft.com/office/drawing/2014/main" id="{DACD57F6-C121-41DF-964D-A3BFDE4A50E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1790700"/>
            <a:ext cx="7620000" cy="4533900"/>
          </a:xfrm>
        </p:spPr>
        <p:txBody>
          <a:bodyPr/>
          <a:lstStyle/>
          <a:p>
            <a:r>
              <a:rPr lang="zh-TW" altLang="en-US" sz="2800"/>
              <a:t>首先要守時守分</a:t>
            </a:r>
          </a:p>
          <a:p>
            <a:r>
              <a:rPr lang="zh-TW" altLang="en-US" sz="2800"/>
              <a:t>再者，要盡心盡力，達成任務</a:t>
            </a:r>
          </a:p>
          <a:p>
            <a:r>
              <a:rPr lang="zh-TW" altLang="en-US" sz="2800"/>
              <a:t>耳聽八方，眼觀四方</a:t>
            </a:r>
          </a:p>
          <a:p>
            <a:r>
              <a:rPr lang="zh-TW" altLang="en-US" sz="2800"/>
              <a:t>培養溝通的技巧</a:t>
            </a:r>
          </a:p>
          <a:p>
            <a:r>
              <a:rPr lang="zh-TW" altLang="en-US" sz="2800"/>
              <a:t>隨時掌握即時資訊</a:t>
            </a:r>
          </a:p>
          <a:p>
            <a:r>
              <a:rPr lang="zh-TW" altLang="en-US" sz="2800"/>
              <a:t>做對的事，以圓滿為原則</a:t>
            </a:r>
          </a:p>
          <a:p>
            <a:r>
              <a:rPr lang="zh-TW" altLang="en-US" sz="2800"/>
              <a:t>分享成果予所有團隊人員</a:t>
            </a:r>
          </a:p>
        </p:txBody>
      </p:sp>
      <p:sp>
        <p:nvSpPr>
          <p:cNvPr id="76804" name="Rectangle 5">
            <a:extLst>
              <a:ext uri="{FF2B5EF4-FFF2-40B4-BE49-F238E27FC236}">
                <a16:creationId xmlns:a16="http://schemas.microsoft.com/office/drawing/2014/main" id="{B7DB67B8-B199-440A-A363-33B30F0EB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20713"/>
            <a:ext cx="8208962" cy="863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>
                <a:latin typeface="超研澤空疊圓" pitchFamily="49" charset="-120"/>
                <a:ea typeface="超研澤空疊圓" pitchFamily="49" charset="-120"/>
              </a:rPr>
              <a:t>上 班 族 不 景 氣 行 動 綱 領</a:t>
            </a:r>
          </a:p>
        </p:txBody>
      </p:sp>
      <p:sp>
        <p:nvSpPr>
          <p:cNvPr id="3" name="線上影像版面配置區 2">
            <a:extLst>
              <a:ext uri="{FF2B5EF4-FFF2-40B4-BE49-F238E27FC236}">
                <a16:creationId xmlns:a16="http://schemas.microsoft.com/office/drawing/2014/main" id="{31445E38-5A72-2F8D-7B7D-4CA4043E202A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36941"/>
      </p:ext>
    </p:extLst>
  </p:cSld>
  <p:clrMapOvr>
    <a:masterClrMapping/>
  </p:clrMapOvr>
  <p:transition>
    <p:dissolv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>
            <a:extLst>
              <a:ext uri="{FF2B5EF4-FFF2-40B4-BE49-F238E27FC236}">
                <a16:creationId xmlns:a16="http://schemas.microsoft.com/office/drawing/2014/main" id="{88CB0B2E-3834-4C34-AF55-4E68F8FE4DD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1790700"/>
            <a:ext cx="7620000" cy="4533900"/>
          </a:xfrm>
        </p:spPr>
        <p:txBody>
          <a:bodyPr/>
          <a:lstStyle/>
          <a:p>
            <a:r>
              <a:rPr lang="zh-TW" altLang="en-US" sz="2800"/>
              <a:t>參與公司派系鬥爭</a:t>
            </a:r>
          </a:p>
          <a:p>
            <a:r>
              <a:rPr lang="zh-TW" altLang="en-US" sz="2800" b="1">
                <a:solidFill>
                  <a:srgbClr val="FF0000"/>
                </a:solidFill>
              </a:rPr>
              <a:t>態度</a:t>
            </a:r>
            <a:r>
              <a:rPr lang="zh-TW" altLang="en-US" sz="2800"/>
              <a:t>不佳</a:t>
            </a:r>
          </a:p>
          <a:p>
            <a:r>
              <a:rPr lang="zh-TW" altLang="en-US" sz="2800"/>
              <a:t>身段柔軟度不夠</a:t>
            </a:r>
          </a:p>
          <a:p>
            <a:r>
              <a:rPr lang="zh-TW" altLang="en-US" sz="2800"/>
              <a:t>功高震主</a:t>
            </a:r>
          </a:p>
          <a:p>
            <a:r>
              <a:rPr lang="zh-TW" altLang="en-US" sz="2800"/>
              <a:t>與上層溝通不良</a:t>
            </a:r>
          </a:p>
          <a:p>
            <a:r>
              <a:rPr lang="zh-TW" altLang="en-US" sz="2800"/>
              <a:t>不夠了解市場</a:t>
            </a:r>
          </a:p>
          <a:p>
            <a:r>
              <a:rPr lang="zh-TW" altLang="en-US" sz="2800"/>
              <a:t>疏於建立上下左右層關係</a:t>
            </a:r>
          </a:p>
        </p:txBody>
      </p:sp>
      <p:sp>
        <p:nvSpPr>
          <p:cNvPr id="78851" name="Rectangle 5">
            <a:extLst>
              <a:ext uri="{FF2B5EF4-FFF2-40B4-BE49-F238E27FC236}">
                <a16:creationId xmlns:a16="http://schemas.microsoft.com/office/drawing/2014/main" id="{7F325C3A-2B16-46D4-B81A-4AC95BB06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476250"/>
            <a:ext cx="7273925" cy="10080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>
                <a:solidFill>
                  <a:srgbClr val="3A07F6"/>
                </a:solidFill>
                <a:latin typeface="超研澤空疊圓" pitchFamily="49" charset="-120"/>
                <a:ea typeface="超研澤空疊圓" pitchFamily="49" charset="-120"/>
              </a:rPr>
              <a:t>表現</a:t>
            </a:r>
            <a:r>
              <a:rPr kumimoji="0" lang="zh-TW" altLang="en-US" sz="3600" b="1">
                <a:solidFill>
                  <a:srgbClr val="FC0128"/>
                </a:solidFill>
                <a:latin typeface="超研澤空疊圓" pitchFamily="49" charset="-120"/>
                <a:ea typeface="超研澤空疊圓" pitchFamily="49" charset="-120"/>
              </a:rPr>
              <a:t>優秀</a:t>
            </a:r>
            <a:r>
              <a:rPr kumimoji="0" lang="zh-TW" altLang="en-US" sz="3600">
                <a:solidFill>
                  <a:srgbClr val="3A07F6"/>
                </a:solidFill>
                <a:latin typeface="超研澤空疊圓" pitchFamily="49" charset="-120"/>
                <a:ea typeface="超研澤空疊圓" pitchFamily="49" charset="-120"/>
              </a:rPr>
              <a:t>的主管也難逃下台的命運</a:t>
            </a:r>
          </a:p>
        </p:txBody>
      </p:sp>
      <p:pic>
        <p:nvPicPr>
          <p:cNvPr id="78852" name="Picture 5" descr="C:\Users\James\AppData\Local\Microsoft\Windows\Temporary Internet Files\Content.IE5\XJ3IIRNN\MP900443195[1].jpg">
            <a:extLst>
              <a:ext uri="{FF2B5EF4-FFF2-40B4-BE49-F238E27FC236}">
                <a16:creationId xmlns:a16="http://schemas.microsoft.com/office/drawing/2014/main" id="{EF62F119-BF67-4BA3-B1CD-AF2BDF3117AE}"/>
              </a:ext>
            </a:extLst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916113"/>
            <a:ext cx="4114800" cy="2736850"/>
          </a:xfrm>
          <a:noFill/>
        </p:spPr>
      </p:pic>
    </p:spTree>
    <p:extLst>
      <p:ext uri="{BB962C8B-B14F-4D97-AF65-F5344CB8AC3E}">
        <p14:creationId xmlns:p14="http://schemas.microsoft.com/office/powerpoint/2010/main" val="4047995292"/>
      </p:ext>
    </p:extLst>
  </p:cSld>
  <p:clrMapOvr>
    <a:masterClrMapping/>
  </p:clrMapOvr>
  <p:transition>
    <p:dissolv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1D89C2C0-9A07-4EF0-B6E5-11B7B9A01C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088" y="476250"/>
            <a:ext cx="3744912" cy="865188"/>
          </a:xfrm>
        </p:spPr>
        <p:txBody>
          <a:bodyPr lIns="90488" tIns="44450" rIns="90488" bIns="44450" anchor="b"/>
          <a:lstStyle/>
          <a:p>
            <a:r>
              <a:rPr lang="zh-TW" altLang="en-US" sz="4800"/>
              <a:t>工作態度</a:t>
            </a:r>
            <a:endParaRPr lang="zh-TW" altLang="en-US" sz="4000" b="0"/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7F9C4ADC-1D36-4AD7-BAA4-608CE8D98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513763" cy="4805362"/>
          </a:xfrm>
          <a:noFill/>
        </p:spPr>
        <p:txBody>
          <a:bodyPr lIns="90488" tIns="44450" rIns="90488" bIns="44450"/>
          <a:lstStyle/>
          <a:p>
            <a:r>
              <a:rPr lang="zh-TW" altLang="en-US" sz="2800" b="1" dirty="0"/>
              <a:t>常常問自已</a:t>
            </a:r>
            <a:r>
              <a:rPr lang="en-US" altLang="zh-TW" sz="2800" b="1" dirty="0"/>
              <a:t>: </a:t>
            </a:r>
          </a:p>
          <a:p>
            <a:pPr lvl="1"/>
            <a:r>
              <a:rPr lang="zh-TW" altLang="en-US" sz="2400" b="1" dirty="0"/>
              <a:t>我對公司有何價值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我對客戶能提供什麼有價值的服務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我的產品或服務能為客戶帶來什麼利益</a:t>
            </a:r>
            <a:r>
              <a:rPr lang="en-US" altLang="zh-TW" sz="2400" b="1" dirty="0"/>
              <a:t>?</a:t>
            </a:r>
            <a:r>
              <a:rPr lang="zh-TW" altLang="en-US" sz="2400" b="1" dirty="0"/>
              <a:t> 解決什麼問題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我對同事有何價值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我對朋友有何價值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我對妻兒家人有何價值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我對社會國家有何貢獻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我能做得更好嗎</a:t>
            </a:r>
            <a:r>
              <a:rPr lang="en-US" altLang="zh-TW" sz="2400" b="1" dirty="0"/>
              <a:t>?</a:t>
            </a:r>
          </a:p>
          <a:p>
            <a:pPr lvl="1"/>
            <a:r>
              <a:rPr lang="zh-TW" altLang="en-US" sz="2400" b="1" dirty="0"/>
              <a:t>我有</a:t>
            </a:r>
            <a:r>
              <a:rPr lang="en-US" altLang="zh-TW" sz="2400" b="1" dirty="0"/>
              <a:t>Keep the promise?</a:t>
            </a:r>
          </a:p>
        </p:txBody>
      </p:sp>
    </p:spTree>
    <p:extLst>
      <p:ext uri="{BB962C8B-B14F-4D97-AF65-F5344CB8AC3E}">
        <p14:creationId xmlns:p14="http://schemas.microsoft.com/office/powerpoint/2010/main" val="523830160"/>
      </p:ext>
    </p:extLst>
  </p:cSld>
  <p:clrMapOvr>
    <a:masterClrMapping/>
  </p:clrMapOvr>
  <p:transition spd="slow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8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8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08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B902E6C6-6425-4F11-AD45-7BB0F3DB9F2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295400"/>
            <a:ext cx="8208963" cy="4870450"/>
          </a:xfrm>
          <a:noFill/>
        </p:spPr>
        <p:txBody>
          <a:bodyPr lIns="92075" tIns="46038" rIns="92075" bIns="46038"/>
          <a:lstStyle/>
          <a:p>
            <a:pPr eaLnBrk="1" hangingPunct="1">
              <a:buNone/>
            </a:pPr>
            <a:r>
              <a:rPr lang="en-US" altLang="zh-TW" sz="2600" dirty="0"/>
              <a:t>                                            Attitude </a:t>
            </a:r>
            <a:r>
              <a:rPr lang="zh-TW" altLang="en-US" b="1" dirty="0"/>
              <a:t>態度</a:t>
            </a:r>
            <a:endParaRPr lang="en-US" altLang="zh-TW" b="1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2600" dirty="0"/>
              <a:t>                                                  </a:t>
            </a:r>
            <a:r>
              <a:rPr lang="en-US" altLang="zh-TW" sz="4000" b="1" dirty="0"/>
              <a:t>-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z="4000" b="1" dirty="0"/>
          </a:p>
          <a:p>
            <a:pPr eaLnBrk="1" hangingPunct="1"/>
            <a:endParaRPr lang="en-US" altLang="zh-TW" sz="26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2600" b="1" dirty="0"/>
              <a:t>        Capability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2600" b="1" dirty="0"/>
              <a:t>              能力</a:t>
            </a:r>
            <a:r>
              <a:rPr lang="en-US" altLang="zh-TW" sz="3900" b="1" dirty="0"/>
              <a:t> -</a:t>
            </a:r>
            <a:r>
              <a:rPr lang="en-US" altLang="zh-TW" sz="2600" dirty="0"/>
              <a:t>                                                       </a:t>
            </a:r>
            <a:r>
              <a:rPr lang="en-US" altLang="zh-TW" sz="3600" b="1" dirty="0"/>
              <a:t>+</a:t>
            </a:r>
            <a:endParaRPr lang="en-US" altLang="zh-TW" sz="2600" b="1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z="26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2600" dirty="0"/>
              <a:t>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2600" dirty="0"/>
              <a:t>                                                  </a:t>
            </a:r>
            <a:r>
              <a:rPr lang="en-US" altLang="zh-TW" sz="3500" b="1" dirty="0"/>
              <a:t>+</a:t>
            </a:r>
          </a:p>
        </p:txBody>
      </p:sp>
      <p:graphicFrame>
        <p:nvGraphicFramePr>
          <p:cNvPr id="82947" name="Object 3">
            <a:extLst>
              <a:ext uri="{FF2B5EF4-FFF2-40B4-BE49-F238E27FC236}">
                <a16:creationId xmlns:a16="http://schemas.microsoft.com/office/drawing/2014/main" id="{8BAC8DBF-FBE2-491D-9E70-929C0C17601D}"/>
              </a:ext>
            </a:extLst>
          </p:cNvPr>
          <p:cNvGraphicFramePr>
            <a:graphicFrameLocks/>
          </p:cNvGraphicFramePr>
          <p:nvPr/>
        </p:nvGraphicFramePr>
        <p:xfrm>
          <a:off x="2771800" y="2377931"/>
          <a:ext cx="4392488" cy="448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6136297" imgH="5263109" progId="Word.Document.8">
                  <p:embed/>
                </p:oleObj>
              </mc:Choice>
              <mc:Fallback>
                <p:oleObj name="Document" r:id="rId2" imgW="6136297" imgH="5263109" progId="Word.Document.8">
                  <p:embed/>
                  <p:pic>
                    <p:nvPicPr>
                      <p:cNvPr id="82947" name="Object 3">
                        <a:extLst>
                          <a:ext uri="{FF2B5EF4-FFF2-40B4-BE49-F238E27FC236}">
                            <a16:creationId xmlns:a16="http://schemas.microsoft.com/office/drawing/2014/main" id="{8BAC8DBF-FBE2-491D-9E70-929C0C17601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2377931"/>
                        <a:ext cx="4392488" cy="448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48" name="Rectangle 4">
            <a:extLst>
              <a:ext uri="{FF2B5EF4-FFF2-40B4-BE49-F238E27FC236}">
                <a16:creationId xmlns:a16="http://schemas.microsoft.com/office/drawing/2014/main" id="{EC1D7E0D-9884-44E4-B05C-9CC72F849C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  <a:noFill/>
        </p:spPr>
        <p:txBody>
          <a:bodyPr lIns="92075" tIns="46038" rIns="92075" bIns="46038" anchor="ctr"/>
          <a:lstStyle/>
          <a:p>
            <a:pPr eaLnBrk="1" hangingPunct="1"/>
            <a:r>
              <a:rPr lang="zh-TW" altLang="en-US" dirty="0"/>
              <a:t>         態度 </a:t>
            </a:r>
            <a:r>
              <a:rPr lang="en-US" altLang="zh-TW" dirty="0"/>
              <a:t>vs. </a:t>
            </a:r>
            <a:r>
              <a:rPr lang="zh-TW" altLang="en-US" dirty="0"/>
              <a:t>能力</a:t>
            </a:r>
          </a:p>
        </p:txBody>
      </p:sp>
    </p:spTree>
    <p:extLst>
      <p:ext uri="{BB962C8B-B14F-4D97-AF65-F5344CB8AC3E}">
        <p14:creationId xmlns:p14="http://schemas.microsoft.com/office/powerpoint/2010/main" val="3611312219"/>
      </p:ext>
    </p:extLst>
  </p:cSld>
  <p:clrMapOvr>
    <a:masterClrMapping/>
  </p:clrMapOvr>
  <p:transition>
    <p:dissolv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3">
            <a:extLst>
              <a:ext uri="{FF2B5EF4-FFF2-40B4-BE49-F238E27FC236}">
                <a16:creationId xmlns:a16="http://schemas.microsoft.com/office/drawing/2014/main" id="{81CF8B6B-86A7-4D7D-AD31-B3BA2BC6E99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83375" y="1772816"/>
            <a:ext cx="5603875" cy="4284662"/>
          </a:xfrm>
        </p:spPr>
        <p:txBody>
          <a:bodyPr/>
          <a:lstStyle/>
          <a:p>
            <a:r>
              <a:rPr lang="en-US" altLang="zh-TW" sz="2800" dirty="0"/>
              <a:t> </a:t>
            </a:r>
            <a:r>
              <a:rPr lang="zh-TW" altLang="zh-TW" sz="2400" dirty="0"/>
              <a:t>不是美女</a:t>
            </a:r>
            <a:r>
              <a:rPr lang="zh-TW" altLang="en-US" sz="2400" dirty="0"/>
              <a:t>  </a:t>
            </a:r>
            <a:r>
              <a:rPr lang="zh-TW" altLang="zh-TW" sz="2800" b="1" dirty="0"/>
              <a:t>只好當才女</a:t>
            </a:r>
            <a:r>
              <a:rPr lang="zh-TW" altLang="zh-TW" sz="2800" dirty="0"/>
              <a:t>！</a:t>
            </a:r>
          </a:p>
          <a:p>
            <a:r>
              <a:rPr lang="en-US" altLang="zh-TW" sz="2800" dirty="0"/>
              <a:t> </a:t>
            </a:r>
            <a:r>
              <a:rPr lang="zh-TW" altLang="zh-TW" sz="2400" dirty="0"/>
              <a:t>人不漂亮</a:t>
            </a:r>
            <a:r>
              <a:rPr lang="zh-TW" altLang="en-US" sz="2400" dirty="0"/>
              <a:t>  </a:t>
            </a:r>
            <a:r>
              <a:rPr lang="zh-TW" altLang="zh-TW" sz="2800" b="1" dirty="0"/>
              <a:t>只要心善良</a:t>
            </a:r>
            <a:r>
              <a:rPr lang="zh-TW" altLang="zh-TW" sz="2800" dirty="0"/>
              <a:t>！</a:t>
            </a:r>
          </a:p>
          <a:p>
            <a:r>
              <a:rPr lang="en-US" altLang="zh-TW" sz="2800" dirty="0"/>
              <a:t> </a:t>
            </a:r>
            <a:r>
              <a:rPr lang="zh-TW" altLang="zh-TW" sz="2400" dirty="0"/>
              <a:t>沒有學歷</a:t>
            </a:r>
            <a:r>
              <a:rPr lang="zh-TW" altLang="en-US" sz="2400" dirty="0"/>
              <a:t>  </a:t>
            </a:r>
            <a:r>
              <a:rPr lang="zh-TW" altLang="zh-TW" sz="2800" b="1" dirty="0"/>
              <a:t>要有好脾氣</a:t>
            </a:r>
            <a:r>
              <a:rPr lang="zh-TW" altLang="zh-TW" sz="2800" dirty="0"/>
              <a:t>！</a:t>
            </a:r>
          </a:p>
          <a:p>
            <a:r>
              <a:rPr lang="en-US" altLang="zh-TW" sz="2800" dirty="0"/>
              <a:t> </a:t>
            </a:r>
            <a:r>
              <a:rPr lang="zh-TW" altLang="zh-TW" sz="2400" dirty="0"/>
              <a:t>無法騰達</a:t>
            </a:r>
            <a:r>
              <a:rPr lang="zh-TW" altLang="en-US" sz="2400" dirty="0"/>
              <a:t>  </a:t>
            </a:r>
            <a:r>
              <a:rPr lang="zh-TW" altLang="zh-TW" sz="2800" b="1" dirty="0"/>
              <a:t>就當好爸爸</a:t>
            </a:r>
            <a:r>
              <a:rPr lang="zh-TW" altLang="zh-TW" sz="2800" dirty="0"/>
              <a:t>！</a:t>
            </a:r>
          </a:p>
          <a:p>
            <a:r>
              <a:rPr lang="en-US" altLang="zh-TW" sz="2800" dirty="0"/>
              <a:t> </a:t>
            </a:r>
            <a:r>
              <a:rPr lang="zh-TW" altLang="zh-TW" sz="2400" dirty="0"/>
              <a:t>事業不順</a:t>
            </a:r>
            <a:r>
              <a:rPr lang="zh-TW" altLang="en-US" sz="2800" dirty="0"/>
              <a:t>  </a:t>
            </a:r>
            <a:r>
              <a:rPr lang="zh-TW" altLang="zh-TW" sz="2800" b="1" dirty="0"/>
              <a:t>就要更孝順</a:t>
            </a:r>
            <a:r>
              <a:rPr lang="zh-TW" altLang="zh-TW" sz="2800" dirty="0"/>
              <a:t>！</a:t>
            </a:r>
          </a:p>
          <a:p>
            <a:r>
              <a:rPr lang="zh-TW" altLang="zh-TW" sz="2400" dirty="0"/>
              <a:t>不是人才</a:t>
            </a:r>
            <a:r>
              <a:rPr lang="zh-TW" altLang="en-US" sz="2400" dirty="0"/>
              <a:t>   </a:t>
            </a:r>
            <a:r>
              <a:rPr lang="zh-TW" altLang="zh-TW" sz="2800" b="1" dirty="0"/>
              <a:t>只好當奴才</a:t>
            </a:r>
            <a:r>
              <a:rPr lang="zh-TW" altLang="zh-TW" sz="2800" dirty="0"/>
              <a:t>！</a:t>
            </a:r>
          </a:p>
          <a:p>
            <a:r>
              <a:rPr lang="en-US" altLang="zh-TW" sz="2800" dirty="0"/>
              <a:t> </a:t>
            </a:r>
            <a:r>
              <a:rPr lang="zh-TW" altLang="zh-TW" sz="2400" dirty="0"/>
              <a:t>不夠浪漫</a:t>
            </a:r>
            <a:r>
              <a:rPr lang="zh-TW" altLang="en-US" sz="2400" dirty="0"/>
              <a:t>  </a:t>
            </a:r>
            <a:r>
              <a:rPr lang="zh-TW" altLang="zh-TW" sz="2800" b="1" dirty="0"/>
              <a:t>學疼另一半</a:t>
            </a:r>
            <a:r>
              <a:rPr lang="zh-TW" altLang="zh-TW" sz="2800" dirty="0"/>
              <a:t>！ </a:t>
            </a:r>
            <a:r>
              <a:rPr lang="en-US" altLang="zh-TW" sz="2800" dirty="0"/>
              <a:t>   </a:t>
            </a:r>
            <a:r>
              <a:rPr lang="en-US" altLang="zh-TW" sz="2400" dirty="0"/>
              <a:t>   </a:t>
            </a:r>
            <a:endParaRPr lang="zh-TW" altLang="zh-TW" sz="2400" dirty="0"/>
          </a:p>
        </p:txBody>
      </p:sp>
      <p:sp>
        <p:nvSpPr>
          <p:cNvPr id="83971" name="Rectangle 5">
            <a:extLst>
              <a:ext uri="{FF2B5EF4-FFF2-40B4-BE49-F238E27FC236}">
                <a16:creationId xmlns:a16="http://schemas.microsoft.com/office/drawing/2014/main" id="{88B06520-230B-4750-A232-264C9348F2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76250"/>
            <a:ext cx="5759450" cy="9366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D50B0B"/>
              </a:buClr>
              <a:buSzPct val="8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-"/>
              <a:defRPr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600" b="1">
                <a:latin typeface="華康仿宋體W4" pitchFamily="49" charset="-120"/>
                <a:ea typeface="華康仿宋體W4" pitchFamily="49" charset="-120"/>
              </a:rPr>
              <a:t>態度對了 幸福就來了</a:t>
            </a:r>
            <a:endParaRPr kumimoji="0" lang="en-US" altLang="zh-TW" sz="3600" b="1">
              <a:latin typeface="華康仿宋體W4" pitchFamily="49" charset="-120"/>
              <a:ea typeface="華康仿宋體W4" pitchFamily="49" charset="-120"/>
            </a:endParaRPr>
          </a:p>
        </p:txBody>
      </p:sp>
      <p:pic>
        <p:nvPicPr>
          <p:cNvPr id="83972" name="美工圖案版面配置區 5" descr="https://fbcdn-sphotos-e-a.akamaihd.net/hphotos-ak-ash3/537251_10151335483194028_1725431646_n.jpg">
            <a:extLst>
              <a:ext uri="{FF2B5EF4-FFF2-40B4-BE49-F238E27FC236}">
                <a16:creationId xmlns:a16="http://schemas.microsoft.com/office/drawing/2014/main" id="{A8E90693-E6B7-4CC8-87B2-D7954D90B22F}"/>
              </a:ext>
            </a:extLst>
          </p:cNvPr>
          <p:cNvPicPr>
            <a:picLocks noGrp="1" noChangeArrowheads="1"/>
          </p:cNvPicPr>
          <p:nvPr>
            <p:ph type="clipArt"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9700" y="1916113"/>
            <a:ext cx="3794125" cy="2543175"/>
          </a:xfrm>
        </p:spPr>
      </p:pic>
    </p:spTree>
    <p:extLst>
      <p:ext uri="{BB962C8B-B14F-4D97-AF65-F5344CB8AC3E}">
        <p14:creationId xmlns:p14="http://schemas.microsoft.com/office/powerpoint/2010/main" val="60492249"/>
      </p:ext>
    </p:extLst>
  </p:cSld>
  <p:clrMapOvr>
    <a:masterClrMapping/>
  </p:clrMapOvr>
  <p:transition>
    <p:dissolv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>
            <a:extLst>
              <a:ext uri="{FF2B5EF4-FFF2-40B4-BE49-F238E27FC236}">
                <a16:creationId xmlns:a16="http://schemas.microsoft.com/office/drawing/2014/main" id="{1CEE2927-6C09-452B-B4F6-0454C8728C9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00113" y="981075"/>
            <a:ext cx="8135937" cy="4895850"/>
          </a:xfrm>
        </p:spPr>
        <p:txBody>
          <a:bodyPr lIns="92075" tIns="46038" rIns="92075" bIns="46038" anchor="ctr"/>
          <a:lstStyle/>
          <a:p>
            <a:r>
              <a:rPr lang="zh-TW" altLang="en-US" sz="4400">
                <a:latin typeface="微軟正黑體" panose="020B0604030504040204" pitchFamily="34" charset="-120"/>
                <a:ea typeface="微軟正黑體" panose="020B0604030504040204" pitchFamily="34" charset="-120"/>
              </a:rPr>
              <a:t>  在自我生命中，加入了</a:t>
            </a:r>
            <a:br>
              <a:rPr lang="en-US" altLang="zh-TW" sz="44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44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800">
                <a:solidFill>
                  <a:schemeClr val="folHlin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正向</a:t>
            </a: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br>
              <a:rPr lang="en-US" altLang="zh-TW" sz="48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800">
                <a:solidFill>
                  <a:schemeClr val="folHlin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積極</a:t>
            </a: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br>
              <a:rPr lang="en-US" altLang="zh-TW" sz="48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800">
                <a:solidFill>
                  <a:schemeClr val="folHlin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堅持</a:t>
            </a: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br>
              <a:rPr lang="en-US" altLang="zh-TW" sz="48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4800">
                <a:solidFill>
                  <a:schemeClr val="folHlin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永不放棄</a:t>
            </a: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br>
              <a:rPr lang="en-US" altLang="zh-TW" sz="48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en-US" altLang="zh-TW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Keep the promise</a:t>
            </a:r>
            <a:r>
              <a:rPr lang="zh-TW" altLang="en-US" sz="480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br>
              <a:rPr lang="en-US" altLang="zh-TW" sz="48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8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advTm="10000">
    <p:blinds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>
            <a:extLst>
              <a:ext uri="{FF2B5EF4-FFF2-40B4-BE49-F238E27FC236}">
                <a16:creationId xmlns:a16="http://schemas.microsoft.com/office/drawing/2014/main" id="{73159332-44AF-42FC-9BD5-726977F994E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55650" y="692150"/>
            <a:ext cx="7993063" cy="4392613"/>
          </a:xfrm>
        </p:spPr>
        <p:txBody>
          <a:bodyPr lIns="92075" tIns="46038" rIns="92075" bIns="46038" anchor="ctr"/>
          <a:lstStyle/>
          <a:p>
            <a:br>
              <a:rPr lang="en-US" altLang="zh-TW" sz="3600" b="0" dirty="0"/>
            </a:br>
            <a:endParaRPr lang="zh-TW" altLang="en-US" sz="3600" b="0" dirty="0"/>
          </a:p>
        </p:txBody>
      </p:sp>
      <p:pic>
        <p:nvPicPr>
          <p:cNvPr id="3" name="Picture 2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77108E50-82EE-4EC5-A6CE-ECE8FE8410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65" y="-1437941"/>
            <a:ext cx="4587187" cy="9836968"/>
          </a:xfrm>
          <a:prstGeom prst="rect">
            <a:avLst/>
          </a:prstGeom>
        </p:spPr>
      </p:pic>
    </p:spTree>
  </p:cSld>
  <p:clrMapOvr>
    <a:masterClrMapping/>
  </p:clrMapOvr>
  <p:transition advTm="10000">
    <p:blinds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>
            <a:extLst>
              <a:ext uri="{FF2B5EF4-FFF2-40B4-BE49-F238E27FC236}">
                <a16:creationId xmlns:a16="http://schemas.microsoft.com/office/drawing/2014/main" id="{AC8A2260-E5EE-4A02-A2D7-DBD0ED3EB08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259632" y="692696"/>
            <a:ext cx="7488238" cy="5184775"/>
          </a:xfrm>
        </p:spPr>
        <p:txBody>
          <a:bodyPr lIns="92075" tIns="46038" rIns="92075" bIns="46038" anchor="ctr"/>
          <a:lstStyle/>
          <a:p>
            <a:r>
              <a:rPr lang="en-US" altLang="zh-TW" b="0" dirty="0"/>
              <a:t>1.1 x 1.1 x 1.1 x 1.1</a:t>
            </a:r>
            <a:r>
              <a:rPr lang="zh-TW" altLang="en-US" b="0" dirty="0"/>
              <a:t>＝</a:t>
            </a:r>
            <a:r>
              <a:rPr lang="en-US" altLang="zh-TW" b="0" dirty="0"/>
              <a:t>2.85</a:t>
            </a:r>
            <a:r>
              <a:rPr lang="zh-TW" altLang="en-US" b="0" dirty="0"/>
              <a:t>（乘</a:t>
            </a:r>
            <a:r>
              <a:rPr lang="en-US" altLang="zh-TW" b="0" dirty="0"/>
              <a:t>10</a:t>
            </a:r>
            <a:r>
              <a:rPr lang="zh-TW" altLang="en-US" b="0" dirty="0"/>
              <a:t>次）</a:t>
            </a:r>
            <a:br>
              <a:rPr lang="zh-TW" altLang="en-US" b="0" dirty="0"/>
            </a:br>
            <a:br>
              <a:rPr lang="zh-TW" altLang="en-US" b="0" dirty="0"/>
            </a:br>
            <a:r>
              <a:rPr lang="en-US" altLang="zh-TW" b="0" dirty="0"/>
              <a:t>0.9 x 0.9 x 0.9 x 0.9</a:t>
            </a:r>
            <a:r>
              <a:rPr lang="zh-TW" altLang="en-US" b="0" dirty="0"/>
              <a:t>＝</a:t>
            </a:r>
            <a:r>
              <a:rPr lang="en-US" altLang="zh-TW" b="0" dirty="0"/>
              <a:t>0.31</a:t>
            </a:r>
            <a:r>
              <a:rPr lang="zh-TW" altLang="en-US" b="0" dirty="0"/>
              <a:t>（乘</a:t>
            </a:r>
            <a:r>
              <a:rPr lang="en-US" altLang="zh-TW" b="0" dirty="0"/>
              <a:t>10</a:t>
            </a:r>
            <a:r>
              <a:rPr lang="zh-TW" altLang="en-US" b="0" dirty="0"/>
              <a:t>次）</a:t>
            </a:r>
          </a:p>
        </p:txBody>
      </p:sp>
    </p:spTree>
  </p:cSld>
  <p:clrMapOvr>
    <a:masterClrMapping/>
  </p:clrMapOvr>
  <p:transition advTm="10000">
    <p:blinds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>
            <a:extLst>
              <a:ext uri="{FF2B5EF4-FFF2-40B4-BE49-F238E27FC236}">
                <a16:creationId xmlns:a16="http://schemas.microsoft.com/office/drawing/2014/main" id="{30FC156D-DB4D-441A-8CA5-ED0BAD6E97A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00113" y="0"/>
            <a:ext cx="6911975" cy="5876925"/>
          </a:xfrm>
        </p:spPr>
        <p:txBody>
          <a:bodyPr lIns="92075" tIns="46038" rIns="92075" bIns="46038" anchor="ctr"/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zh-TW" altLang="en-US" sz="6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面對壓力</a:t>
            </a:r>
            <a:b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「面對它」</a:t>
            </a:r>
            <a:br>
              <a:rPr lang="en-US" altLang="zh-TW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「接受它」</a:t>
            </a:r>
            <a:br>
              <a:rPr lang="en-US" altLang="zh-TW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「處理它」</a:t>
            </a:r>
            <a:br>
              <a:rPr lang="en-US" altLang="zh-TW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8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「放下它」</a:t>
            </a:r>
          </a:p>
        </p:txBody>
      </p:sp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BDD88D47-4143-4C77-AEAA-0B86355A5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348880"/>
            <a:ext cx="3701281" cy="2304256"/>
          </a:xfrm>
          <a:prstGeom prst="rect">
            <a:avLst/>
          </a:prstGeom>
        </p:spPr>
      </p:pic>
    </p:spTree>
  </p:cSld>
  <p:clrMapOvr>
    <a:masterClrMapping/>
  </p:clrMapOvr>
  <p:transition advTm="10000">
    <p:blinds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>
            <a:extLst>
              <a:ext uri="{FF2B5EF4-FFF2-40B4-BE49-F238E27FC236}">
                <a16:creationId xmlns:a16="http://schemas.microsoft.com/office/drawing/2014/main" id="{2732B886-E651-4020-A334-2CB2E2302F2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07950" y="498475"/>
            <a:ext cx="7631113" cy="863600"/>
          </a:xfrm>
        </p:spPr>
        <p:txBody>
          <a:bodyPr lIns="92075" tIns="46038" rIns="92075" bIns="46038" anchor="ctr"/>
          <a:lstStyle/>
          <a:p>
            <a:r>
              <a:rPr lang="zh-TW" altLang="en-US" sz="440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br>
              <a:rPr lang="en-US" altLang="zh-TW" sz="44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44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400">
                <a:latin typeface="微軟正黑體" panose="020B0604030504040204" pitchFamily="34" charset="-120"/>
                <a:ea typeface="微軟正黑體" panose="020B0604030504040204" pitchFamily="34" charset="-120"/>
              </a:rPr>
              <a:t>靈骨塔 拜訪</a:t>
            </a:r>
            <a:br>
              <a:rPr lang="en-US" altLang="zh-TW" sz="44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440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48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22883" name="圖片 1">
            <a:extLst>
              <a:ext uri="{FF2B5EF4-FFF2-40B4-BE49-F238E27FC236}">
                <a16:creationId xmlns:a16="http://schemas.microsoft.com/office/drawing/2014/main" id="{9BB6CD2E-6872-428F-88E3-DFDDA0D4AD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475" y="336550"/>
            <a:ext cx="4859338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blinds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1158AACA-2F96-4C5D-9340-7FDD0A0FC7B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827584" y="548680"/>
            <a:ext cx="8137525" cy="3239764"/>
          </a:xfrm>
        </p:spPr>
        <p:txBody>
          <a:bodyPr lIns="92075" tIns="46038" rIns="92075" bIns="46038" anchor="ctr"/>
          <a:lstStyle/>
          <a:p>
            <a:pPr>
              <a:defRPr/>
            </a:pPr>
            <a:r>
              <a:rPr lang="zh-TW" altLang="en-US" sz="4000" b="0" dirty="0">
                <a:solidFill>
                  <a:srgbClr val="FF0000"/>
                </a:solidFill>
                <a:ea typeface="超研澤空疊圓" pitchFamily="49" charset="-120"/>
              </a:rPr>
              <a:t>幸福的秘訣是什麼？</a:t>
            </a:r>
            <a:br>
              <a:rPr lang="zh-TW" altLang="en-US" b="0" i="1" dirty="0">
                <a:solidFill>
                  <a:srgbClr val="FF0000"/>
                </a:solidFill>
              </a:rPr>
            </a:br>
            <a:br>
              <a:rPr lang="en-US" altLang="zh-TW" b="0" i="1" dirty="0">
                <a:solidFill>
                  <a:srgbClr val="FF0000"/>
                </a:solidFill>
              </a:rPr>
            </a:br>
            <a:br>
              <a:rPr lang="en-US" altLang="zh-TW" b="0" i="1" dirty="0">
                <a:solidFill>
                  <a:srgbClr val="FF0000"/>
                </a:solidFill>
              </a:rPr>
            </a:br>
            <a:br>
              <a:rPr lang="en-US" altLang="zh-TW" b="0" i="1" dirty="0">
                <a:solidFill>
                  <a:srgbClr val="FF0000"/>
                </a:solidFill>
              </a:rPr>
            </a:br>
            <a:r>
              <a:rPr lang="zh-TW" altLang="en-US" sz="6000" dirty="0">
                <a:solidFill>
                  <a:schemeClr val="tx1"/>
                </a:solidFill>
              </a:rPr>
              <a:t>能幫助別人</a:t>
            </a:r>
            <a:r>
              <a:rPr lang="en-US" altLang="zh-TW" sz="6000" dirty="0">
                <a:solidFill>
                  <a:schemeClr val="tx1"/>
                </a:solidFill>
              </a:rPr>
              <a:t>,</a:t>
            </a:r>
            <a:r>
              <a:rPr lang="en-US" altLang="zh-TW" sz="4800" dirty="0">
                <a:solidFill>
                  <a:schemeClr val="tx1"/>
                </a:solidFill>
                <a:latin typeface="+mn-lt"/>
              </a:rPr>
              <a:t> </a:t>
            </a:r>
            <a:r>
              <a:rPr lang="zh-TW" altLang="zh-TW" sz="6000" dirty="0">
                <a:solidFill>
                  <a:schemeClr val="tx1"/>
                </a:solidFill>
                <a:latin typeface="+mn-lt"/>
              </a:rPr>
              <a:t>就是幸福</a:t>
            </a:r>
            <a:br>
              <a:rPr lang="zh-TW" altLang="zh-TW" sz="6000" dirty="0">
                <a:solidFill>
                  <a:srgbClr val="FF0000"/>
                </a:solidFill>
                <a:latin typeface="+mn-lt"/>
              </a:rPr>
            </a:br>
            <a:endParaRPr lang="zh-TW" altLang="en-US" sz="2000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4690373"/>
      </p:ext>
    </p:extLst>
  </p:cSld>
  <p:clrMapOvr>
    <a:masterClrMapping/>
  </p:clrMapOvr>
  <p:transition advTm="10000">
    <p:blinds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1158AACA-2F96-4C5D-9340-7FDD0A0FC7B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552" y="549275"/>
            <a:ext cx="8604448" cy="5759450"/>
          </a:xfrm>
          <a:gradFill>
            <a:gsLst>
              <a:gs pos="0">
                <a:schemeClr val="bg1"/>
              </a:gs>
              <a:gs pos="100000">
                <a:srgbClr val="FFFFFF"/>
              </a:gs>
            </a:gsLst>
            <a:lin ang="5400000" scaled="1"/>
          </a:gradFill>
        </p:spPr>
        <p:txBody>
          <a:bodyPr lIns="92075" tIns="46038" rIns="92075" bIns="46038" anchor="ctr"/>
          <a:lstStyle/>
          <a:p>
            <a:pPr>
              <a:defRPr/>
            </a:pPr>
            <a:r>
              <a:rPr lang="zh-TW" altLang="en-US" sz="4000" b="0" dirty="0">
                <a:solidFill>
                  <a:srgbClr val="FF0000"/>
                </a:solidFill>
                <a:ea typeface="超研澤空疊圓" pitchFamily="49" charset="-120"/>
              </a:rPr>
              <a:t>你的幸福是什麼？</a:t>
            </a:r>
            <a:br>
              <a:rPr lang="zh-TW" altLang="en-US" b="0" i="1" dirty="0">
                <a:solidFill>
                  <a:srgbClr val="FF0000"/>
                </a:solidFill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窮人說：有錢就是幸福。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富人說：有閒就是幸福。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農民說：豐收就是幸福。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殘者說：能走路就是幸福。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盲人說：能看見就是幸福。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員工說：不上班就是幸福。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醫生說：治好病就是幸福。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乞丐說：有飯吃就是幸福。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學生說：考上大學就是幸福。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病人說：能夠活著就是幸福。</a:t>
            </a:r>
            <a:br>
              <a:rPr lang="en-US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業務說 </a:t>
            </a:r>
            <a:r>
              <a:rPr lang="en-US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 </a:t>
            </a:r>
            <a:r>
              <a:rPr lang="zh-TW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有大生意就是幸福。</a:t>
            </a:r>
            <a:br>
              <a:rPr lang="en-US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我    說 </a:t>
            </a:r>
            <a:r>
              <a:rPr lang="en-US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:</a:t>
            </a:r>
            <a:r>
              <a:rPr lang="zh-TW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能滿足 就是幸福。</a:t>
            </a:r>
            <a:br>
              <a:rPr lang="en-US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幸福若是建立在會變化的事物上，那有一天它會成為痛苦。幸福在於調整你的心態。</a:t>
            </a:r>
            <a:br>
              <a:rPr lang="zh-TW" altLang="zh-TW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zh-TW" altLang="en-US" sz="3600" dirty="0">
                <a:solidFill>
                  <a:srgbClr val="FF0000"/>
                </a:solidFill>
              </a:rPr>
              <a:t>能幫助別人</a:t>
            </a:r>
            <a:r>
              <a:rPr lang="en-US" altLang="zh-TW" sz="3600" dirty="0">
                <a:solidFill>
                  <a:srgbClr val="FF0000"/>
                </a:solidFill>
              </a:rPr>
              <a:t>,</a:t>
            </a:r>
            <a:r>
              <a:rPr lang="en-US" altLang="zh-TW" sz="2800" dirty="0">
                <a:solidFill>
                  <a:srgbClr val="FF0000"/>
                </a:solidFill>
              </a:rPr>
              <a:t> </a:t>
            </a:r>
            <a:r>
              <a:rPr lang="zh-TW" altLang="zh-TW" sz="3600" dirty="0">
                <a:solidFill>
                  <a:srgbClr val="FF0000"/>
                </a:solidFill>
                <a:latin typeface="+mn-lt"/>
              </a:rPr>
              <a:t>隨遇而安</a:t>
            </a:r>
            <a:r>
              <a:rPr lang="en-US" altLang="zh-TW" sz="3600" dirty="0">
                <a:solidFill>
                  <a:srgbClr val="FF0000"/>
                </a:solidFill>
                <a:latin typeface="+mn-lt"/>
              </a:rPr>
              <a:t> "</a:t>
            </a:r>
            <a:r>
              <a:rPr lang="zh-TW" altLang="zh-TW" sz="3600" dirty="0">
                <a:solidFill>
                  <a:srgbClr val="FF0000"/>
                </a:solidFill>
                <a:latin typeface="+mn-lt"/>
              </a:rPr>
              <a:t>知足</a:t>
            </a:r>
            <a:r>
              <a:rPr lang="en-US" altLang="zh-TW" sz="3600" dirty="0">
                <a:solidFill>
                  <a:srgbClr val="FF0000"/>
                </a:solidFill>
                <a:latin typeface="+mn-lt"/>
              </a:rPr>
              <a:t>" </a:t>
            </a:r>
            <a:r>
              <a:rPr lang="zh-TW" altLang="zh-TW" sz="3600" dirty="0">
                <a:solidFill>
                  <a:srgbClr val="FF0000"/>
                </a:solidFill>
                <a:latin typeface="+mn-lt"/>
              </a:rPr>
              <a:t>就是幸福。</a:t>
            </a:r>
            <a:br>
              <a:rPr lang="zh-TW" altLang="zh-TW" sz="3600" dirty="0">
                <a:solidFill>
                  <a:srgbClr val="FF0000"/>
                </a:solidFill>
                <a:latin typeface="+mn-lt"/>
              </a:rPr>
            </a:br>
            <a:endParaRPr lang="zh-TW" altLang="en-US" sz="20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 advTm="10000">
    <p:blinds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8CDCA320-A16F-4322-9E37-7E8AB1B3FED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23850" y="116632"/>
            <a:ext cx="8424614" cy="5760293"/>
          </a:xfrm>
          <a:gradFill>
            <a:gsLst>
              <a:gs pos="0">
                <a:schemeClr val="bg1"/>
              </a:gs>
              <a:gs pos="100000">
                <a:srgbClr val="FFFFFF"/>
              </a:gs>
            </a:gsLst>
            <a:lin ang="5400000" scaled="1"/>
          </a:gradFill>
        </p:spPr>
        <p:txBody>
          <a:bodyPr lIns="92075" tIns="46038" rIns="92075" bIns="46038" anchor="ctr"/>
          <a:lstStyle/>
          <a:p>
            <a:pPr>
              <a:defRPr/>
            </a:pPr>
            <a:r>
              <a:rPr lang="zh-TW" altLang="en-US" sz="4000" b="0" dirty="0">
                <a:solidFill>
                  <a:srgbClr val="FC0128"/>
                </a:solidFill>
                <a:latin typeface="+mj-ea"/>
              </a:rPr>
              <a:t>人生的目標</a:t>
            </a:r>
            <a:r>
              <a:rPr lang="zh-TW" altLang="en-US" b="0" i="1" dirty="0">
                <a:solidFill>
                  <a:srgbClr val="FC0128"/>
                </a:solidFill>
                <a:latin typeface="+mj-ea"/>
              </a:rPr>
              <a:t> </a:t>
            </a:r>
            <a:br>
              <a:rPr lang="zh-TW" altLang="en-US" b="0" i="1" dirty="0">
                <a:solidFill>
                  <a:srgbClr val="FC0128"/>
                </a:solidFill>
                <a:latin typeface="+mj-ea"/>
              </a:rPr>
            </a:br>
            <a:br>
              <a:rPr lang="zh-TW" altLang="en-US" b="0" i="1" dirty="0">
                <a:solidFill>
                  <a:srgbClr val="FC0128"/>
                </a:solidFill>
                <a:latin typeface="+mj-ea"/>
              </a:rPr>
            </a:b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不是只在追求 “ 權利高官 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”“ 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金錢財富 ”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 </a:t>
            </a:r>
            <a:br>
              <a:rPr lang="en-US" altLang="zh-TW" sz="2400" dirty="0">
                <a:solidFill>
                  <a:schemeClr val="tx1"/>
                </a:solidFill>
                <a:latin typeface="+mj-ea"/>
              </a:rPr>
            </a:b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應是有錢有閒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, 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健康快樂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, 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幸福平安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, 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豐富充實地過一生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,</a:t>
            </a:r>
            <a:br>
              <a:rPr lang="en-US" altLang="zh-TW" sz="2400" dirty="0">
                <a:solidFill>
                  <a:schemeClr val="tx1"/>
                </a:solidFill>
                <a:latin typeface="+mj-ea"/>
              </a:rPr>
            </a:b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更進而追求生命的成功。</a:t>
            </a:r>
            <a:br>
              <a:rPr lang="zh-TW" altLang="en-US" sz="2400" dirty="0">
                <a:solidFill>
                  <a:schemeClr val="tx1"/>
                </a:solidFill>
                <a:latin typeface="+mj-ea"/>
              </a:rPr>
            </a:br>
            <a:br>
              <a:rPr lang="zh-TW" altLang="en-US" sz="2000" b="0" dirty="0">
                <a:solidFill>
                  <a:schemeClr val="tx1"/>
                </a:solidFill>
                <a:latin typeface="+mj-ea"/>
              </a:rPr>
            </a:br>
            <a:r>
              <a:rPr lang="zh-TW" altLang="en-US" b="0" dirty="0">
                <a:latin typeface="+mj-ea"/>
              </a:rPr>
              <a:t>「</a:t>
            </a:r>
            <a:r>
              <a:rPr lang="zh-TW" altLang="en-US" dirty="0">
                <a:solidFill>
                  <a:srgbClr val="FF0000"/>
                </a:solidFill>
              </a:rPr>
              <a:t>能幫助別人</a:t>
            </a:r>
            <a:r>
              <a:rPr lang="en-US" altLang="zh-TW" dirty="0">
                <a:solidFill>
                  <a:srgbClr val="FF0000"/>
                </a:solidFill>
              </a:rPr>
              <a:t>, </a:t>
            </a:r>
            <a:r>
              <a:rPr lang="zh-TW" altLang="en-US" dirty="0">
                <a:solidFill>
                  <a:srgbClr val="FF0000"/>
                </a:solidFill>
                <a:latin typeface="+mj-ea"/>
              </a:rPr>
              <a:t>能快樂</a:t>
            </a:r>
            <a:r>
              <a:rPr lang="en-US" altLang="zh-TW" dirty="0">
                <a:solidFill>
                  <a:srgbClr val="FF0000"/>
                </a:solidFill>
                <a:latin typeface="+mj-ea"/>
              </a:rPr>
              <a:t>; </a:t>
            </a:r>
            <a:r>
              <a:rPr lang="zh-TW" altLang="en-US" dirty="0">
                <a:solidFill>
                  <a:srgbClr val="FF0000"/>
                </a:solidFill>
                <a:latin typeface="+mj-ea"/>
              </a:rPr>
              <a:t>滿足的生活」就是幸福</a:t>
            </a:r>
            <a:br>
              <a:rPr lang="zh-TW" altLang="en-US" b="0" dirty="0">
                <a:latin typeface="+mj-ea"/>
              </a:rPr>
            </a:br>
            <a:br>
              <a:rPr lang="zh-TW" altLang="en-US" b="0" dirty="0">
                <a:latin typeface="+mj-ea"/>
              </a:rPr>
            </a:b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所謂「幸福」的企業，能滿足基本生活就是上班族最原始的需求，因此經濟能滿足生活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(69.2%)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、能實現自己的夢想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(33.8%)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、擁有穩定工作</a:t>
            </a:r>
            <a:r>
              <a:rPr lang="en-US" altLang="zh-TW" sz="2400" dirty="0">
                <a:solidFill>
                  <a:schemeClr val="tx1"/>
                </a:solidFill>
                <a:latin typeface="+mj-ea"/>
              </a:rPr>
              <a:t>(29%)</a:t>
            </a:r>
            <a:r>
              <a:rPr lang="zh-TW" altLang="en-US" sz="2400" dirty="0">
                <a:solidFill>
                  <a:schemeClr val="tx1"/>
                </a:solidFill>
                <a:latin typeface="+mj-ea"/>
              </a:rPr>
              <a:t>都是上班族認為的「幸福」。</a:t>
            </a:r>
            <a:br>
              <a:rPr lang="zh-TW" altLang="en-US" sz="2000" b="0" dirty="0">
                <a:solidFill>
                  <a:schemeClr val="tx1"/>
                </a:solidFill>
                <a:latin typeface="+mj-ea"/>
              </a:rPr>
            </a:br>
            <a:endParaRPr lang="zh-TW" altLang="en-US" sz="2000" b="0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26629" name="Object 5">
            <a:extLst>
              <a:ext uri="{FF2B5EF4-FFF2-40B4-BE49-F238E27FC236}">
                <a16:creationId xmlns:a16="http://schemas.microsoft.com/office/drawing/2014/main" id="{2B122FE8-29CB-41DE-A419-B309B96E04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2312532"/>
              </p:ext>
            </p:extLst>
          </p:nvPr>
        </p:nvGraphicFramePr>
        <p:xfrm>
          <a:off x="8244408" y="5517232"/>
          <a:ext cx="899592" cy="1340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美工圖案" r:id="rId4" imgW="3659201" imgH="3497460" progId="MS_ClipArt_Gallery.2">
                  <p:embed/>
                </p:oleObj>
              </mc:Choice>
              <mc:Fallback>
                <p:oleObj name="美工圖案" r:id="rId4" imgW="3659201" imgH="3497460" progId="MS_ClipArt_Gallery.2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44408" y="5517232"/>
                        <a:ext cx="899592" cy="13407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緊急煞車音效O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8CDCA320-A16F-4322-9E37-7E8AB1B3FED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23850" y="116632"/>
            <a:ext cx="8424614" cy="5760293"/>
          </a:xfrm>
        </p:spPr>
        <p:txBody>
          <a:bodyPr lIns="92075" tIns="46038" rIns="92075" bIns="46038" anchor="ctr"/>
          <a:lstStyle/>
          <a:p>
            <a:pPr>
              <a:defRPr/>
            </a:pPr>
            <a:br>
              <a:rPr lang="zh-TW" altLang="en-US" b="0" i="1" dirty="0">
                <a:solidFill>
                  <a:srgbClr val="FC0128"/>
                </a:solidFill>
                <a:latin typeface="+mj-ea"/>
              </a:rPr>
            </a:br>
            <a:br>
              <a:rPr lang="zh-TW" altLang="en-US" b="0" i="1" dirty="0">
                <a:solidFill>
                  <a:srgbClr val="FC0128"/>
                </a:solidFill>
                <a:latin typeface="+mj-ea"/>
              </a:rPr>
            </a:br>
            <a:endParaRPr lang="zh-TW" altLang="en-US" sz="2000" b="0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C2FB7FC-6C0C-4AF4-B887-7EB9DAE88C24}"/>
              </a:ext>
            </a:extLst>
          </p:cNvPr>
          <p:cNvSpPr/>
          <p:nvPr/>
        </p:nvSpPr>
        <p:spPr>
          <a:xfrm>
            <a:off x="575556" y="919286"/>
            <a:ext cx="799288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zh-TW" sz="28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能征服人心的，永遠不是價格，而是品質！</a:t>
            </a:r>
          </a:p>
          <a:p>
            <a:endParaRPr lang="en-US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zh-TW" sz="28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能感動人心的，永遠不是語言，而是誠信！</a:t>
            </a:r>
            <a:endParaRPr lang="en-US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zh-TW" sz="28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能影響別人的，永遠不是指責，而是善舉！</a:t>
            </a:r>
            <a:endParaRPr lang="en-US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zh-TW" sz="28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合適的人生位置，既不靠近錢，也不靠近權，而是靠近美麗的靈魂！</a:t>
            </a:r>
            <a:endParaRPr lang="en-US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zh-TW" sz="2800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真正的幸福，即不是富貴，也不是凡事都對，而是問心無愧！</a:t>
            </a:r>
          </a:p>
        </p:txBody>
      </p:sp>
    </p:spTree>
    <p:extLst>
      <p:ext uri="{BB962C8B-B14F-4D97-AF65-F5344CB8AC3E}">
        <p14:creationId xmlns:p14="http://schemas.microsoft.com/office/powerpoint/2010/main" val="857516892"/>
      </p:ext>
    </p:extLst>
  </p:cSld>
  <p:clrMapOvr>
    <a:masterClrMapping/>
  </p:clrMapOvr>
  <p:transition advTm="10000">
    <p:blinds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6EF8E3A2-D23E-4768-A4C0-10C7636627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2656"/>
            <a:ext cx="5770454" cy="6525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978063"/>
      </p:ext>
    </p:extLst>
  </p:cSld>
  <p:clrMapOvr>
    <a:masterClrMapping/>
  </p:clrMapOvr>
  <p:transition>
    <p:dissolv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C2FB7FC-6C0C-4AF4-B887-7EB9DAE88C24}"/>
              </a:ext>
            </a:extLst>
          </p:cNvPr>
          <p:cNvSpPr/>
          <p:nvPr/>
        </p:nvSpPr>
        <p:spPr>
          <a:xfrm>
            <a:off x="2123728" y="836712"/>
            <a:ext cx="56166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1)</a:t>
            </a:r>
            <a:r>
              <a:rPr lang="zh-TW" altLang="en-US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努力工作</a:t>
            </a:r>
            <a:endParaRPr lang="zh-TW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en-US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2)</a:t>
            </a:r>
            <a:r>
              <a:rPr lang="zh-TW" altLang="en-US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理財</a:t>
            </a:r>
            <a:r>
              <a:rPr lang="zh-TW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！</a:t>
            </a:r>
            <a:endParaRPr lang="en-US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3)</a:t>
            </a:r>
            <a:r>
              <a:rPr lang="zh-TW" altLang="en-US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投資不動產</a:t>
            </a:r>
            <a:r>
              <a:rPr lang="zh-TW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！</a:t>
            </a:r>
            <a:endParaRPr lang="en-US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en-US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4)</a:t>
            </a:r>
            <a:r>
              <a:rPr lang="zh-TW" altLang="en-US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老闆成功</a:t>
            </a:r>
            <a:r>
              <a:rPr lang="en-US" altLang="zh-TW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,</a:t>
            </a:r>
            <a:r>
              <a:rPr lang="zh-TW" altLang="en-US" sz="4400" b="1" kern="100" dirty="0"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我才成功</a:t>
            </a:r>
            <a:endParaRPr lang="en-US" altLang="zh-TW" sz="4400" b="1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zh-TW" sz="28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162925"/>
      </p:ext>
    </p:extLst>
  </p:cSld>
  <p:clrMapOvr>
    <a:masterClrMapping/>
  </p:clrMapOvr>
  <p:transition advTm="10000">
    <p:blinds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92C2D738-0395-4DC8-8D79-FDE1327FD47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9600" y="836613"/>
            <a:ext cx="8229600" cy="1439862"/>
          </a:xfrm>
        </p:spPr>
        <p:txBody>
          <a:bodyPr lIns="92075" tIns="46038" rIns="92075" bIns="46038" anchor="ctr"/>
          <a:lstStyle/>
          <a:p>
            <a:r>
              <a:rPr lang="zh-TW" altLang="en-US" sz="4400" dirty="0">
                <a:solidFill>
                  <a:srgbClr val="FC0128"/>
                </a:solidFill>
                <a:ea typeface="超研澤空疊圓" pitchFamily="49" charset="-120"/>
              </a:rPr>
              <a:t>人生的這本書</a:t>
            </a:r>
            <a:r>
              <a:rPr lang="en-US" altLang="zh-TW" sz="4400" dirty="0">
                <a:solidFill>
                  <a:srgbClr val="FC0128"/>
                </a:solidFill>
                <a:ea typeface="超研澤空疊圓" pitchFamily="49" charset="-120"/>
              </a:rPr>
              <a:t>, </a:t>
            </a:r>
            <a:r>
              <a:rPr lang="zh-TW" altLang="en-US" sz="4400" dirty="0">
                <a:solidFill>
                  <a:srgbClr val="FC0128"/>
                </a:solidFill>
                <a:ea typeface="超研澤空疊圓" pitchFamily="49" charset="-120"/>
              </a:rPr>
              <a:t>你要怎麼寫呢</a:t>
            </a:r>
            <a:r>
              <a:rPr lang="en-US" altLang="zh-TW" sz="4400" dirty="0">
                <a:solidFill>
                  <a:srgbClr val="FC0128"/>
                </a:solidFill>
                <a:ea typeface="超研澤空疊圓" pitchFamily="49" charset="-120"/>
              </a:rPr>
              <a:t>?</a:t>
            </a:r>
            <a:r>
              <a:rPr lang="en-US" altLang="zh-TW" sz="2800" i="1" dirty="0">
                <a:solidFill>
                  <a:srgbClr val="FC0128"/>
                </a:solidFill>
              </a:rPr>
              <a:t> </a:t>
            </a:r>
            <a:br>
              <a:rPr lang="en-US" altLang="zh-TW" sz="2800" b="0" i="1" dirty="0">
                <a:solidFill>
                  <a:srgbClr val="FC0128"/>
                </a:solidFill>
              </a:rPr>
            </a:br>
            <a:br>
              <a:rPr lang="en-US" altLang="zh-TW" sz="2800" b="0" i="1" dirty="0">
                <a:solidFill>
                  <a:srgbClr val="FC0128"/>
                </a:solidFill>
              </a:rPr>
            </a:br>
            <a:endParaRPr lang="en-US" altLang="zh-TW" sz="2800" b="0" dirty="0">
              <a:solidFill>
                <a:schemeClr val="tx1"/>
              </a:solidFill>
            </a:endParaRPr>
          </a:p>
        </p:txBody>
      </p:sp>
      <p:pic>
        <p:nvPicPr>
          <p:cNvPr id="129027" name="Picture 4" descr="MCj02125890000[1]">
            <a:extLst>
              <a:ext uri="{FF2B5EF4-FFF2-40B4-BE49-F238E27FC236}">
                <a16:creationId xmlns:a16="http://schemas.microsoft.com/office/drawing/2014/main" id="{0679B61D-32C9-46E6-BBAF-F172BBE55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2679830"/>
            <a:ext cx="2736303" cy="234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>
    <p:blinds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>
            <a:extLst>
              <a:ext uri="{FF2B5EF4-FFF2-40B4-BE49-F238E27FC236}">
                <a16:creationId xmlns:a16="http://schemas.microsoft.com/office/drawing/2014/main" id="{573B3D60-5400-4BE4-BC6D-018FF182A4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20713"/>
            <a:ext cx="8215313" cy="998537"/>
          </a:xfrm>
        </p:spPr>
        <p:txBody>
          <a:bodyPr/>
          <a:lstStyle/>
          <a:p>
            <a:r>
              <a:rPr lang="zh-TW" altLang="en-US" sz="4000" dirty="0"/>
              <a:t>您可以回信給</a:t>
            </a:r>
            <a:r>
              <a:rPr lang="en-US" altLang="zh-TW" sz="4000" dirty="0"/>
              <a:t>James, </a:t>
            </a:r>
            <a:r>
              <a:rPr lang="zh-TW" altLang="en-US" sz="4000" dirty="0"/>
              <a:t>如果</a:t>
            </a:r>
            <a:r>
              <a:rPr lang="en-US" altLang="zh-TW" sz="4000" dirty="0"/>
              <a:t>:</a:t>
            </a:r>
          </a:p>
        </p:txBody>
      </p:sp>
      <p:sp>
        <p:nvSpPr>
          <p:cNvPr id="131075" name="Rectangle 3">
            <a:extLst>
              <a:ext uri="{FF2B5EF4-FFF2-40B4-BE49-F238E27FC236}">
                <a16:creationId xmlns:a16="http://schemas.microsoft.com/office/drawing/2014/main" id="{A7FC0F4B-507D-43B7-8DE5-A0DC2DC409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1600" y="1988840"/>
            <a:ext cx="7486600" cy="453578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zh-TW" sz="2400" dirty="0"/>
              <a:t>1</a:t>
            </a:r>
            <a:r>
              <a:rPr lang="en-US" altLang="zh-TW" dirty="0"/>
              <a:t>.</a:t>
            </a:r>
            <a:r>
              <a:rPr lang="zh-TW" altLang="en-US" dirty="0"/>
              <a:t>您認為此教材內容有任何疑義或建議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dirty="0"/>
              <a:t>2.</a:t>
            </a:r>
            <a:r>
              <a:rPr lang="zh-TW" altLang="en-US" dirty="0"/>
              <a:t>您在此領域有實際上所遇到的問題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dirty="0"/>
              <a:t>3.</a:t>
            </a:r>
            <a:r>
              <a:rPr lang="zh-TW" altLang="en-US" dirty="0"/>
              <a:t>您有更好的範本或案例想要納入此教材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dirty="0"/>
              <a:t>4.</a:t>
            </a:r>
            <a:r>
              <a:rPr lang="zh-TW" altLang="en-US" dirty="0"/>
              <a:t>您擁有有趣的小品或笑話想寄給 </a:t>
            </a:r>
            <a:r>
              <a:rPr lang="en-US" altLang="zh-TW" dirty="0"/>
              <a:t>James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dirty="0">
                <a:solidFill>
                  <a:srgbClr val="FF0000"/>
                </a:solidFill>
              </a:rPr>
              <a:t>5.</a:t>
            </a:r>
            <a:r>
              <a:rPr lang="zh-TW" altLang="en-US" dirty="0">
                <a:solidFill>
                  <a:srgbClr val="FF0000"/>
                </a:solidFill>
              </a:rPr>
              <a:t>您想要加入 </a:t>
            </a:r>
            <a:r>
              <a:rPr lang="en-US" altLang="zh-TW" dirty="0">
                <a:solidFill>
                  <a:srgbClr val="FF0000"/>
                </a:solidFill>
              </a:rPr>
              <a:t>James email</a:t>
            </a:r>
            <a:r>
              <a:rPr lang="zh-TW" altLang="en-US" dirty="0">
                <a:solidFill>
                  <a:srgbClr val="FF0000"/>
                </a:solidFill>
              </a:rPr>
              <a:t>分享群組</a:t>
            </a:r>
          </a:p>
          <a:p>
            <a:pPr>
              <a:buFont typeface="Wingdings" panose="05000000000000000000" pitchFamily="2" charset="2"/>
              <a:buNone/>
            </a:pPr>
            <a:r>
              <a:rPr lang="zh-TW" altLang="en-US" dirty="0"/>
              <a:t>    歡迎您回信給 </a:t>
            </a:r>
            <a:r>
              <a:rPr lang="en-US" altLang="zh-TW" dirty="0"/>
              <a:t>James –</a:t>
            </a:r>
          </a:p>
          <a:p>
            <a:pPr>
              <a:buFont typeface="Wingdings" panose="05000000000000000000" pitchFamily="2" charset="2"/>
              <a:buNone/>
            </a:pPr>
            <a:endParaRPr lang="en-US" altLang="zh-TW" sz="2400" dirty="0"/>
          </a:p>
          <a:p>
            <a:pPr>
              <a:buFont typeface="Wingdings" panose="05000000000000000000" pitchFamily="2" charset="2"/>
              <a:buNone/>
            </a:pPr>
            <a:endParaRPr lang="en-US" altLang="zh-TW" sz="2800" dirty="0"/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800" dirty="0"/>
              <a:t>                  jamswang49@gmail.com</a:t>
            </a:r>
          </a:p>
        </p:txBody>
      </p:sp>
      <p:grpSp>
        <p:nvGrpSpPr>
          <p:cNvPr id="131076" name="Group 4">
            <a:extLst>
              <a:ext uri="{FF2B5EF4-FFF2-40B4-BE49-F238E27FC236}">
                <a16:creationId xmlns:a16="http://schemas.microsoft.com/office/drawing/2014/main" id="{F37C0222-3C83-4682-B830-825BC8115F90}"/>
              </a:ext>
            </a:extLst>
          </p:cNvPr>
          <p:cNvGrpSpPr>
            <a:grpSpLocks/>
          </p:cNvGrpSpPr>
          <p:nvPr/>
        </p:nvGrpSpPr>
        <p:grpSpPr bwMode="auto">
          <a:xfrm>
            <a:off x="6605588" y="4630738"/>
            <a:ext cx="1298575" cy="863600"/>
            <a:chOff x="2519" y="3574"/>
            <a:chExt cx="818" cy="544"/>
          </a:xfrm>
        </p:grpSpPr>
        <p:sp>
          <p:nvSpPr>
            <p:cNvPr id="131077" name="Rectangle 5">
              <a:extLst>
                <a:ext uri="{FF2B5EF4-FFF2-40B4-BE49-F238E27FC236}">
                  <a16:creationId xmlns:a16="http://schemas.microsoft.com/office/drawing/2014/main" id="{71A0F72C-B250-4F66-9225-0CAF478B438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9525587">
              <a:off x="3112" y="3591"/>
              <a:ext cx="225" cy="299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lr>
                  <a:srgbClr val="D50B0B"/>
                </a:buClr>
                <a:buSzPct val="80000"/>
                <a:buFont typeface="Wingdings" panose="05000000000000000000" pitchFamily="2" charset="2"/>
                <a:buChar char="u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zh-TW" altLang="en-US" sz="240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131078" name="Group 6">
              <a:extLst>
                <a:ext uri="{FF2B5EF4-FFF2-40B4-BE49-F238E27FC236}">
                  <a16:creationId xmlns:a16="http://schemas.microsoft.com/office/drawing/2014/main" id="{EC56FB10-509E-4F92-A26B-769047E856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19" y="3744"/>
              <a:ext cx="583" cy="374"/>
              <a:chOff x="2519" y="3744"/>
              <a:chExt cx="583" cy="374"/>
            </a:xfrm>
          </p:grpSpPr>
          <p:sp>
            <p:nvSpPr>
              <p:cNvPr id="131080" name="Freeform 7">
                <a:extLst>
                  <a:ext uri="{FF2B5EF4-FFF2-40B4-BE49-F238E27FC236}">
                    <a16:creationId xmlns:a16="http://schemas.microsoft.com/office/drawing/2014/main" id="{C2EEAFA6-EFA2-4B20-A1F0-80D74253EA4A}"/>
                  </a:ext>
                </a:extLst>
              </p:cNvPr>
              <p:cNvSpPr>
                <a:spLocks/>
              </p:cNvSpPr>
              <p:nvPr/>
            </p:nvSpPr>
            <p:spPr bwMode="auto">
              <a:xfrm rot="9525587">
                <a:off x="2519" y="3744"/>
                <a:ext cx="583" cy="374"/>
              </a:xfrm>
              <a:custGeom>
                <a:avLst/>
                <a:gdLst>
                  <a:gd name="T0" fmla="*/ 4 w 712"/>
                  <a:gd name="T1" fmla="*/ 2 h 456"/>
                  <a:gd name="T2" fmla="*/ 4 w 712"/>
                  <a:gd name="T3" fmla="*/ 2 h 456"/>
                  <a:gd name="T4" fmla="*/ 3 w 712"/>
                  <a:gd name="T5" fmla="*/ 2 h 456"/>
                  <a:gd name="T6" fmla="*/ 3 w 712"/>
                  <a:gd name="T7" fmla="*/ 2 h 456"/>
                  <a:gd name="T8" fmla="*/ 3 w 712"/>
                  <a:gd name="T9" fmla="*/ 2 h 456"/>
                  <a:gd name="T10" fmla="*/ 3 w 712"/>
                  <a:gd name="T11" fmla="*/ 2 h 456"/>
                  <a:gd name="T12" fmla="*/ 3 w 712"/>
                  <a:gd name="T13" fmla="*/ 2 h 456"/>
                  <a:gd name="T14" fmla="*/ 3 w 712"/>
                  <a:gd name="T15" fmla="*/ 2 h 456"/>
                  <a:gd name="T16" fmla="*/ 3 w 712"/>
                  <a:gd name="T17" fmla="*/ 2 h 456"/>
                  <a:gd name="T18" fmla="*/ 3 w 712"/>
                  <a:gd name="T19" fmla="*/ 2 h 456"/>
                  <a:gd name="T20" fmla="*/ 3 w 712"/>
                  <a:gd name="T21" fmla="*/ 2 h 456"/>
                  <a:gd name="T22" fmla="*/ 3 w 712"/>
                  <a:gd name="T23" fmla="*/ 2 h 456"/>
                  <a:gd name="T24" fmla="*/ 3 w 712"/>
                  <a:gd name="T25" fmla="*/ 2 h 456"/>
                  <a:gd name="T26" fmla="*/ 3 w 712"/>
                  <a:gd name="T27" fmla="*/ 2 h 456"/>
                  <a:gd name="T28" fmla="*/ 3 w 712"/>
                  <a:gd name="T29" fmla="*/ 2 h 456"/>
                  <a:gd name="T30" fmla="*/ 3 w 712"/>
                  <a:gd name="T31" fmla="*/ 2 h 456"/>
                  <a:gd name="T32" fmla="*/ 3 w 712"/>
                  <a:gd name="T33" fmla="*/ 2 h 456"/>
                  <a:gd name="T34" fmla="*/ 3 w 712"/>
                  <a:gd name="T35" fmla="*/ 2 h 456"/>
                  <a:gd name="T36" fmla="*/ 3 w 712"/>
                  <a:gd name="T37" fmla="*/ 2 h 456"/>
                  <a:gd name="T38" fmla="*/ 3 w 712"/>
                  <a:gd name="T39" fmla="*/ 2 h 456"/>
                  <a:gd name="T40" fmla="*/ 3 w 712"/>
                  <a:gd name="T41" fmla="*/ 2 h 456"/>
                  <a:gd name="T42" fmla="*/ 3 w 712"/>
                  <a:gd name="T43" fmla="*/ 2 h 456"/>
                  <a:gd name="T44" fmla="*/ 3 w 712"/>
                  <a:gd name="T45" fmla="*/ 2 h 456"/>
                  <a:gd name="T46" fmla="*/ 3 w 712"/>
                  <a:gd name="T47" fmla="*/ 2 h 456"/>
                  <a:gd name="T48" fmla="*/ 3 w 712"/>
                  <a:gd name="T49" fmla="*/ 2 h 456"/>
                  <a:gd name="T50" fmla="*/ 3 w 712"/>
                  <a:gd name="T51" fmla="*/ 3 h 456"/>
                  <a:gd name="T52" fmla="*/ 3 w 712"/>
                  <a:gd name="T53" fmla="*/ 3 h 456"/>
                  <a:gd name="T54" fmla="*/ 3 w 712"/>
                  <a:gd name="T55" fmla="*/ 3 h 456"/>
                  <a:gd name="T56" fmla="*/ 2 w 712"/>
                  <a:gd name="T57" fmla="*/ 3 h 456"/>
                  <a:gd name="T58" fmla="*/ 2 w 712"/>
                  <a:gd name="T59" fmla="*/ 2 h 456"/>
                  <a:gd name="T60" fmla="*/ 0 w 712"/>
                  <a:gd name="T61" fmla="*/ 2 h 456"/>
                  <a:gd name="T62" fmla="*/ 2 w 712"/>
                  <a:gd name="T63" fmla="*/ 0 h 456"/>
                  <a:gd name="T64" fmla="*/ 2 w 712"/>
                  <a:gd name="T65" fmla="*/ 2 h 456"/>
                  <a:gd name="T66" fmla="*/ 2 w 712"/>
                  <a:gd name="T67" fmla="*/ 2 h 456"/>
                  <a:gd name="T68" fmla="*/ 2 w 712"/>
                  <a:gd name="T69" fmla="*/ 2 h 456"/>
                  <a:gd name="T70" fmla="*/ 2 w 712"/>
                  <a:gd name="T71" fmla="*/ 2 h 456"/>
                  <a:gd name="T72" fmla="*/ 2 w 712"/>
                  <a:gd name="T73" fmla="*/ 2 h 456"/>
                  <a:gd name="T74" fmla="*/ 4 w 712"/>
                  <a:gd name="T75" fmla="*/ 2 h 456"/>
                  <a:gd name="T76" fmla="*/ 5 w 712"/>
                  <a:gd name="T77" fmla="*/ 2 h 456"/>
                  <a:gd name="T78" fmla="*/ 5 w 712"/>
                  <a:gd name="T79" fmla="*/ 2 h 456"/>
                  <a:gd name="T80" fmla="*/ 5 w 712"/>
                  <a:gd name="T81" fmla="*/ 2 h 456"/>
                  <a:gd name="T82" fmla="*/ 5 w 712"/>
                  <a:gd name="T83" fmla="*/ 2 h 456"/>
                  <a:gd name="T84" fmla="*/ 5 w 712"/>
                  <a:gd name="T85" fmla="*/ 2 h 456"/>
                  <a:gd name="T86" fmla="*/ 5 w 712"/>
                  <a:gd name="T87" fmla="*/ 2 h 456"/>
                  <a:gd name="T88" fmla="*/ 5 w 712"/>
                  <a:gd name="T89" fmla="*/ 2 h 456"/>
                  <a:gd name="T90" fmla="*/ 5 w 712"/>
                  <a:gd name="T91" fmla="*/ 2 h 456"/>
                  <a:gd name="T92" fmla="*/ 5 w 712"/>
                  <a:gd name="T93" fmla="*/ 2 h 456"/>
                  <a:gd name="T94" fmla="*/ 5 w 712"/>
                  <a:gd name="T95" fmla="*/ 2 h 456"/>
                  <a:gd name="T96" fmla="*/ 4 w 712"/>
                  <a:gd name="T97" fmla="*/ 2 h 456"/>
                  <a:gd name="T98" fmla="*/ 4 w 712"/>
                  <a:gd name="T99" fmla="*/ 2 h 45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712"/>
                  <a:gd name="T151" fmla="*/ 0 h 456"/>
                  <a:gd name="T152" fmla="*/ 712 w 712"/>
                  <a:gd name="T153" fmla="*/ 456 h 45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712" h="456">
                    <a:moveTo>
                      <a:pt x="646" y="170"/>
                    </a:moveTo>
                    <a:lnTo>
                      <a:pt x="627" y="170"/>
                    </a:lnTo>
                    <a:lnTo>
                      <a:pt x="603" y="170"/>
                    </a:lnTo>
                    <a:lnTo>
                      <a:pt x="579" y="170"/>
                    </a:lnTo>
                    <a:lnTo>
                      <a:pt x="554" y="170"/>
                    </a:lnTo>
                    <a:lnTo>
                      <a:pt x="530" y="170"/>
                    </a:lnTo>
                    <a:lnTo>
                      <a:pt x="509" y="170"/>
                    </a:lnTo>
                    <a:lnTo>
                      <a:pt x="493" y="170"/>
                    </a:lnTo>
                    <a:lnTo>
                      <a:pt x="482" y="170"/>
                    </a:lnTo>
                    <a:lnTo>
                      <a:pt x="484" y="177"/>
                    </a:lnTo>
                    <a:lnTo>
                      <a:pt x="492" y="181"/>
                    </a:lnTo>
                    <a:lnTo>
                      <a:pt x="502" y="184"/>
                    </a:lnTo>
                    <a:lnTo>
                      <a:pt x="507" y="185"/>
                    </a:lnTo>
                    <a:lnTo>
                      <a:pt x="520" y="195"/>
                    </a:lnTo>
                    <a:lnTo>
                      <a:pt x="527" y="209"/>
                    </a:lnTo>
                    <a:lnTo>
                      <a:pt x="531" y="223"/>
                    </a:lnTo>
                    <a:lnTo>
                      <a:pt x="531" y="233"/>
                    </a:lnTo>
                    <a:lnTo>
                      <a:pt x="529" y="248"/>
                    </a:lnTo>
                    <a:lnTo>
                      <a:pt x="523" y="260"/>
                    </a:lnTo>
                    <a:lnTo>
                      <a:pt x="516" y="268"/>
                    </a:lnTo>
                    <a:lnTo>
                      <a:pt x="510" y="272"/>
                    </a:lnTo>
                    <a:lnTo>
                      <a:pt x="501" y="278"/>
                    </a:lnTo>
                    <a:lnTo>
                      <a:pt x="490" y="282"/>
                    </a:lnTo>
                    <a:lnTo>
                      <a:pt x="480" y="284"/>
                    </a:lnTo>
                    <a:lnTo>
                      <a:pt x="477" y="284"/>
                    </a:lnTo>
                    <a:lnTo>
                      <a:pt x="485" y="285"/>
                    </a:lnTo>
                    <a:lnTo>
                      <a:pt x="492" y="289"/>
                    </a:lnTo>
                    <a:lnTo>
                      <a:pt x="499" y="293"/>
                    </a:lnTo>
                    <a:lnTo>
                      <a:pt x="504" y="299"/>
                    </a:lnTo>
                    <a:lnTo>
                      <a:pt x="509" y="306"/>
                    </a:lnTo>
                    <a:lnTo>
                      <a:pt x="512" y="313"/>
                    </a:lnTo>
                    <a:lnTo>
                      <a:pt x="515" y="321"/>
                    </a:lnTo>
                    <a:lnTo>
                      <a:pt x="516" y="329"/>
                    </a:lnTo>
                    <a:lnTo>
                      <a:pt x="514" y="344"/>
                    </a:lnTo>
                    <a:lnTo>
                      <a:pt x="508" y="356"/>
                    </a:lnTo>
                    <a:lnTo>
                      <a:pt x="497" y="365"/>
                    </a:lnTo>
                    <a:lnTo>
                      <a:pt x="486" y="371"/>
                    </a:lnTo>
                    <a:lnTo>
                      <a:pt x="478" y="375"/>
                    </a:lnTo>
                    <a:lnTo>
                      <a:pt x="469" y="377"/>
                    </a:lnTo>
                    <a:lnTo>
                      <a:pt x="461" y="379"/>
                    </a:lnTo>
                    <a:lnTo>
                      <a:pt x="457" y="379"/>
                    </a:lnTo>
                    <a:lnTo>
                      <a:pt x="465" y="380"/>
                    </a:lnTo>
                    <a:lnTo>
                      <a:pt x="472" y="382"/>
                    </a:lnTo>
                    <a:lnTo>
                      <a:pt x="478" y="386"/>
                    </a:lnTo>
                    <a:lnTo>
                      <a:pt x="484" y="390"/>
                    </a:lnTo>
                    <a:lnTo>
                      <a:pt x="488" y="396"/>
                    </a:lnTo>
                    <a:lnTo>
                      <a:pt x="492" y="403"/>
                    </a:lnTo>
                    <a:lnTo>
                      <a:pt x="494" y="410"/>
                    </a:lnTo>
                    <a:lnTo>
                      <a:pt x="495" y="418"/>
                    </a:lnTo>
                    <a:lnTo>
                      <a:pt x="494" y="426"/>
                    </a:lnTo>
                    <a:lnTo>
                      <a:pt x="492" y="433"/>
                    </a:lnTo>
                    <a:lnTo>
                      <a:pt x="488" y="439"/>
                    </a:lnTo>
                    <a:lnTo>
                      <a:pt x="484" y="444"/>
                    </a:lnTo>
                    <a:lnTo>
                      <a:pt x="478" y="449"/>
                    </a:lnTo>
                    <a:lnTo>
                      <a:pt x="471" y="453"/>
                    </a:lnTo>
                    <a:lnTo>
                      <a:pt x="464" y="455"/>
                    </a:lnTo>
                    <a:lnTo>
                      <a:pt x="456" y="456"/>
                    </a:lnTo>
                    <a:lnTo>
                      <a:pt x="67" y="456"/>
                    </a:lnTo>
                    <a:lnTo>
                      <a:pt x="2" y="418"/>
                    </a:lnTo>
                    <a:lnTo>
                      <a:pt x="2" y="352"/>
                    </a:lnTo>
                    <a:lnTo>
                      <a:pt x="2" y="260"/>
                    </a:lnTo>
                    <a:lnTo>
                      <a:pt x="0" y="164"/>
                    </a:lnTo>
                    <a:lnTo>
                      <a:pt x="0" y="89"/>
                    </a:lnTo>
                    <a:lnTo>
                      <a:pt x="122" y="0"/>
                    </a:lnTo>
                    <a:lnTo>
                      <a:pt x="416" y="0"/>
                    </a:lnTo>
                    <a:lnTo>
                      <a:pt x="419" y="16"/>
                    </a:lnTo>
                    <a:lnTo>
                      <a:pt x="418" y="31"/>
                    </a:lnTo>
                    <a:lnTo>
                      <a:pt x="412" y="44"/>
                    </a:lnTo>
                    <a:lnTo>
                      <a:pt x="403" y="54"/>
                    </a:lnTo>
                    <a:lnTo>
                      <a:pt x="390" y="63"/>
                    </a:lnTo>
                    <a:lnTo>
                      <a:pt x="376" y="69"/>
                    </a:lnTo>
                    <a:lnTo>
                      <a:pt x="361" y="74"/>
                    </a:lnTo>
                    <a:lnTo>
                      <a:pt x="345" y="75"/>
                    </a:lnTo>
                    <a:lnTo>
                      <a:pt x="224" y="75"/>
                    </a:lnTo>
                    <a:lnTo>
                      <a:pt x="206" y="88"/>
                    </a:lnTo>
                    <a:lnTo>
                      <a:pt x="646" y="88"/>
                    </a:lnTo>
                    <a:lnTo>
                      <a:pt x="659" y="88"/>
                    </a:lnTo>
                    <a:lnTo>
                      <a:pt x="669" y="88"/>
                    </a:lnTo>
                    <a:lnTo>
                      <a:pt x="677" y="88"/>
                    </a:lnTo>
                    <a:lnTo>
                      <a:pt x="684" y="89"/>
                    </a:lnTo>
                    <a:lnTo>
                      <a:pt x="689" y="90"/>
                    </a:lnTo>
                    <a:lnTo>
                      <a:pt x="693" y="92"/>
                    </a:lnTo>
                    <a:lnTo>
                      <a:pt x="697" y="96"/>
                    </a:lnTo>
                    <a:lnTo>
                      <a:pt x="700" y="102"/>
                    </a:lnTo>
                    <a:lnTo>
                      <a:pt x="704" y="107"/>
                    </a:lnTo>
                    <a:lnTo>
                      <a:pt x="708" y="114"/>
                    </a:lnTo>
                    <a:lnTo>
                      <a:pt x="711" y="121"/>
                    </a:lnTo>
                    <a:lnTo>
                      <a:pt x="712" y="128"/>
                    </a:lnTo>
                    <a:lnTo>
                      <a:pt x="711" y="136"/>
                    </a:lnTo>
                    <a:lnTo>
                      <a:pt x="706" y="143"/>
                    </a:lnTo>
                    <a:lnTo>
                      <a:pt x="700" y="150"/>
                    </a:lnTo>
                    <a:lnTo>
                      <a:pt x="696" y="156"/>
                    </a:lnTo>
                    <a:lnTo>
                      <a:pt x="688" y="162"/>
                    </a:lnTo>
                    <a:lnTo>
                      <a:pt x="680" y="166"/>
                    </a:lnTo>
                    <a:lnTo>
                      <a:pt x="671" y="169"/>
                    </a:lnTo>
                    <a:lnTo>
                      <a:pt x="663" y="170"/>
                    </a:lnTo>
                    <a:lnTo>
                      <a:pt x="657" y="170"/>
                    </a:lnTo>
                    <a:lnTo>
                      <a:pt x="651" y="170"/>
                    </a:lnTo>
                    <a:lnTo>
                      <a:pt x="647" y="170"/>
                    </a:lnTo>
                    <a:lnTo>
                      <a:pt x="646" y="170"/>
                    </a:lnTo>
                    <a:close/>
                  </a:path>
                </a:pathLst>
              </a:custGeom>
              <a:solidFill>
                <a:srgbClr val="F6C67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31081" name="Freeform 8">
                <a:extLst>
                  <a:ext uri="{FF2B5EF4-FFF2-40B4-BE49-F238E27FC236}">
                    <a16:creationId xmlns:a16="http://schemas.microsoft.com/office/drawing/2014/main" id="{DDA99B1B-5E19-45EE-B961-B1098BF862D3}"/>
                  </a:ext>
                </a:extLst>
              </p:cNvPr>
              <p:cNvSpPr>
                <a:spLocks/>
              </p:cNvSpPr>
              <p:nvPr/>
            </p:nvSpPr>
            <p:spPr bwMode="auto">
              <a:xfrm rot="9525587">
                <a:off x="2676" y="3913"/>
                <a:ext cx="93" cy="9"/>
              </a:xfrm>
              <a:custGeom>
                <a:avLst/>
                <a:gdLst>
                  <a:gd name="T0" fmla="*/ 2 w 116"/>
                  <a:gd name="T1" fmla="*/ 0 h 9"/>
                  <a:gd name="T2" fmla="*/ 2 w 116"/>
                  <a:gd name="T3" fmla="*/ 0 h 9"/>
                  <a:gd name="T4" fmla="*/ 2 w 116"/>
                  <a:gd name="T5" fmla="*/ 0 h 9"/>
                  <a:gd name="T6" fmla="*/ 2 w 116"/>
                  <a:gd name="T7" fmla="*/ 0 h 9"/>
                  <a:gd name="T8" fmla="*/ 2 w 116"/>
                  <a:gd name="T9" fmla="*/ 1 h 9"/>
                  <a:gd name="T10" fmla="*/ 0 w 116"/>
                  <a:gd name="T11" fmla="*/ 2 h 9"/>
                  <a:gd name="T12" fmla="*/ 0 w 116"/>
                  <a:gd name="T13" fmla="*/ 5 h 9"/>
                  <a:gd name="T14" fmla="*/ 0 w 116"/>
                  <a:gd name="T15" fmla="*/ 6 h 9"/>
                  <a:gd name="T16" fmla="*/ 2 w 116"/>
                  <a:gd name="T17" fmla="*/ 8 h 9"/>
                  <a:gd name="T18" fmla="*/ 2 w 116"/>
                  <a:gd name="T19" fmla="*/ 9 h 9"/>
                  <a:gd name="T20" fmla="*/ 2 w 116"/>
                  <a:gd name="T21" fmla="*/ 9 h 9"/>
                  <a:gd name="T22" fmla="*/ 2 w 116"/>
                  <a:gd name="T23" fmla="*/ 9 h 9"/>
                  <a:gd name="T24" fmla="*/ 2 w 116"/>
                  <a:gd name="T25" fmla="*/ 9 h 9"/>
                  <a:gd name="T26" fmla="*/ 2 w 116"/>
                  <a:gd name="T27" fmla="*/ 9 h 9"/>
                  <a:gd name="T28" fmla="*/ 2 w 116"/>
                  <a:gd name="T29" fmla="*/ 9 h 9"/>
                  <a:gd name="T30" fmla="*/ 2 w 116"/>
                  <a:gd name="T31" fmla="*/ 8 h 9"/>
                  <a:gd name="T32" fmla="*/ 2 w 116"/>
                  <a:gd name="T33" fmla="*/ 6 h 9"/>
                  <a:gd name="T34" fmla="*/ 2 w 116"/>
                  <a:gd name="T35" fmla="*/ 5 h 9"/>
                  <a:gd name="T36" fmla="*/ 2 w 116"/>
                  <a:gd name="T37" fmla="*/ 2 h 9"/>
                  <a:gd name="T38" fmla="*/ 2 w 116"/>
                  <a:gd name="T39" fmla="*/ 1 h 9"/>
                  <a:gd name="T40" fmla="*/ 2 w 116"/>
                  <a:gd name="T41" fmla="*/ 0 h 9"/>
                  <a:gd name="T42" fmla="*/ 2 w 116"/>
                  <a:gd name="T43" fmla="*/ 0 h 9"/>
                  <a:gd name="T44" fmla="*/ 2 w 116"/>
                  <a:gd name="T45" fmla="*/ 0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16"/>
                  <a:gd name="T70" fmla="*/ 0 h 9"/>
                  <a:gd name="T71" fmla="*/ 116 w 116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16" h="9">
                    <a:moveTo>
                      <a:pt x="111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4" y="9"/>
                    </a:lnTo>
                    <a:lnTo>
                      <a:pt x="5" y="9"/>
                    </a:lnTo>
                    <a:lnTo>
                      <a:pt x="111" y="9"/>
                    </a:lnTo>
                    <a:lnTo>
                      <a:pt x="112" y="9"/>
                    </a:lnTo>
                    <a:lnTo>
                      <a:pt x="115" y="8"/>
                    </a:lnTo>
                    <a:lnTo>
                      <a:pt x="116" y="6"/>
                    </a:lnTo>
                    <a:lnTo>
                      <a:pt x="116" y="5"/>
                    </a:lnTo>
                    <a:lnTo>
                      <a:pt x="116" y="2"/>
                    </a:lnTo>
                    <a:lnTo>
                      <a:pt x="115" y="1"/>
                    </a:lnTo>
                    <a:lnTo>
                      <a:pt x="112" y="0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F6C67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31082" name="Freeform 9">
                <a:extLst>
                  <a:ext uri="{FF2B5EF4-FFF2-40B4-BE49-F238E27FC236}">
                    <a16:creationId xmlns:a16="http://schemas.microsoft.com/office/drawing/2014/main" id="{185A6E6E-E759-45EB-8FCD-6E5D65567AD1}"/>
                  </a:ext>
                </a:extLst>
              </p:cNvPr>
              <p:cNvSpPr>
                <a:spLocks/>
              </p:cNvSpPr>
              <p:nvPr/>
            </p:nvSpPr>
            <p:spPr bwMode="auto">
              <a:xfrm rot="9525587">
                <a:off x="2665" y="3835"/>
                <a:ext cx="81" cy="8"/>
              </a:xfrm>
              <a:custGeom>
                <a:avLst/>
                <a:gdLst>
                  <a:gd name="T0" fmla="*/ 2 w 100"/>
                  <a:gd name="T1" fmla="*/ 0 h 10"/>
                  <a:gd name="T2" fmla="*/ 2 w 100"/>
                  <a:gd name="T3" fmla="*/ 0 h 10"/>
                  <a:gd name="T4" fmla="*/ 2 w 100"/>
                  <a:gd name="T5" fmla="*/ 0 h 10"/>
                  <a:gd name="T6" fmla="*/ 2 w 100"/>
                  <a:gd name="T7" fmla="*/ 0 h 10"/>
                  <a:gd name="T8" fmla="*/ 2 w 100"/>
                  <a:gd name="T9" fmla="*/ 1 h 10"/>
                  <a:gd name="T10" fmla="*/ 0 w 100"/>
                  <a:gd name="T11" fmla="*/ 2 h 10"/>
                  <a:gd name="T12" fmla="*/ 0 w 100"/>
                  <a:gd name="T13" fmla="*/ 2 h 10"/>
                  <a:gd name="T14" fmla="*/ 0 w 100"/>
                  <a:gd name="T15" fmla="*/ 2 h 10"/>
                  <a:gd name="T16" fmla="*/ 2 w 100"/>
                  <a:gd name="T17" fmla="*/ 2 h 10"/>
                  <a:gd name="T18" fmla="*/ 2 w 100"/>
                  <a:gd name="T19" fmla="*/ 2 h 10"/>
                  <a:gd name="T20" fmla="*/ 2 w 100"/>
                  <a:gd name="T21" fmla="*/ 2 h 10"/>
                  <a:gd name="T22" fmla="*/ 2 w 100"/>
                  <a:gd name="T23" fmla="*/ 2 h 10"/>
                  <a:gd name="T24" fmla="*/ 2 w 100"/>
                  <a:gd name="T25" fmla="*/ 2 h 10"/>
                  <a:gd name="T26" fmla="*/ 2 w 100"/>
                  <a:gd name="T27" fmla="*/ 2 h 10"/>
                  <a:gd name="T28" fmla="*/ 2 w 100"/>
                  <a:gd name="T29" fmla="*/ 2 h 10"/>
                  <a:gd name="T30" fmla="*/ 2 w 100"/>
                  <a:gd name="T31" fmla="*/ 2 h 10"/>
                  <a:gd name="T32" fmla="*/ 2 w 100"/>
                  <a:gd name="T33" fmla="*/ 2 h 10"/>
                  <a:gd name="T34" fmla="*/ 2 w 100"/>
                  <a:gd name="T35" fmla="*/ 2 h 10"/>
                  <a:gd name="T36" fmla="*/ 2 w 100"/>
                  <a:gd name="T37" fmla="*/ 2 h 10"/>
                  <a:gd name="T38" fmla="*/ 2 w 100"/>
                  <a:gd name="T39" fmla="*/ 1 h 10"/>
                  <a:gd name="T40" fmla="*/ 2 w 100"/>
                  <a:gd name="T41" fmla="*/ 0 h 10"/>
                  <a:gd name="T42" fmla="*/ 2 w 100"/>
                  <a:gd name="T43" fmla="*/ 0 h 10"/>
                  <a:gd name="T44" fmla="*/ 2 w 100"/>
                  <a:gd name="T45" fmla="*/ 0 h 1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00"/>
                  <a:gd name="T70" fmla="*/ 0 h 10"/>
                  <a:gd name="T71" fmla="*/ 100 w 100"/>
                  <a:gd name="T72" fmla="*/ 10 h 1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00" h="10">
                    <a:moveTo>
                      <a:pt x="95" y="0"/>
                    </a:moveTo>
                    <a:lnTo>
                      <a:pt x="5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4" y="10"/>
                    </a:lnTo>
                    <a:lnTo>
                      <a:pt x="5" y="10"/>
                    </a:lnTo>
                    <a:lnTo>
                      <a:pt x="95" y="10"/>
                    </a:lnTo>
                    <a:lnTo>
                      <a:pt x="96" y="10"/>
                    </a:lnTo>
                    <a:lnTo>
                      <a:pt x="98" y="9"/>
                    </a:lnTo>
                    <a:lnTo>
                      <a:pt x="100" y="7"/>
                    </a:lnTo>
                    <a:lnTo>
                      <a:pt x="100" y="6"/>
                    </a:lnTo>
                    <a:lnTo>
                      <a:pt x="100" y="3"/>
                    </a:lnTo>
                    <a:lnTo>
                      <a:pt x="98" y="1"/>
                    </a:lnTo>
                    <a:lnTo>
                      <a:pt x="96" y="0"/>
                    </a:lnTo>
                    <a:lnTo>
                      <a:pt x="95" y="0"/>
                    </a:lnTo>
                    <a:close/>
                  </a:path>
                </a:pathLst>
              </a:custGeom>
              <a:solidFill>
                <a:srgbClr val="F6C67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131083" name="Freeform 10">
                <a:extLst>
                  <a:ext uri="{FF2B5EF4-FFF2-40B4-BE49-F238E27FC236}">
                    <a16:creationId xmlns:a16="http://schemas.microsoft.com/office/drawing/2014/main" id="{7118BE7F-85DA-40D8-97DC-5DABF0AF8492}"/>
                  </a:ext>
                </a:extLst>
              </p:cNvPr>
              <p:cNvSpPr>
                <a:spLocks/>
              </p:cNvSpPr>
              <p:nvPr/>
            </p:nvSpPr>
            <p:spPr bwMode="auto">
              <a:xfrm rot="9525587">
                <a:off x="2719" y="3992"/>
                <a:ext cx="94" cy="7"/>
              </a:xfrm>
              <a:custGeom>
                <a:avLst/>
                <a:gdLst>
                  <a:gd name="T0" fmla="*/ 2 w 115"/>
                  <a:gd name="T1" fmla="*/ 0 h 9"/>
                  <a:gd name="T2" fmla="*/ 2 w 115"/>
                  <a:gd name="T3" fmla="*/ 0 h 9"/>
                  <a:gd name="T4" fmla="*/ 2 w 115"/>
                  <a:gd name="T5" fmla="*/ 0 h 9"/>
                  <a:gd name="T6" fmla="*/ 2 w 115"/>
                  <a:gd name="T7" fmla="*/ 0 h 9"/>
                  <a:gd name="T8" fmla="*/ 1 w 115"/>
                  <a:gd name="T9" fmla="*/ 1 h 9"/>
                  <a:gd name="T10" fmla="*/ 0 w 115"/>
                  <a:gd name="T11" fmla="*/ 2 h 9"/>
                  <a:gd name="T12" fmla="*/ 0 w 115"/>
                  <a:gd name="T13" fmla="*/ 2 h 9"/>
                  <a:gd name="T14" fmla="*/ 0 w 115"/>
                  <a:gd name="T15" fmla="*/ 2 h 9"/>
                  <a:gd name="T16" fmla="*/ 1 w 115"/>
                  <a:gd name="T17" fmla="*/ 2 h 9"/>
                  <a:gd name="T18" fmla="*/ 2 w 115"/>
                  <a:gd name="T19" fmla="*/ 2 h 9"/>
                  <a:gd name="T20" fmla="*/ 2 w 115"/>
                  <a:gd name="T21" fmla="*/ 2 h 9"/>
                  <a:gd name="T22" fmla="*/ 2 w 115"/>
                  <a:gd name="T23" fmla="*/ 2 h 9"/>
                  <a:gd name="T24" fmla="*/ 2 w 115"/>
                  <a:gd name="T25" fmla="*/ 2 h 9"/>
                  <a:gd name="T26" fmla="*/ 2 w 115"/>
                  <a:gd name="T27" fmla="*/ 2 h 9"/>
                  <a:gd name="T28" fmla="*/ 2 w 115"/>
                  <a:gd name="T29" fmla="*/ 2 h 9"/>
                  <a:gd name="T30" fmla="*/ 2 w 115"/>
                  <a:gd name="T31" fmla="*/ 2 h 9"/>
                  <a:gd name="T32" fmla="*/ 2 w 115"/>
                  <a:gd name="T33" fmla="*/ 2 h 9"/>
                  <a:gd name="T34" fmla="*/ 2 w 115"/>
                  <a:gd name="T35" fmla="*/ 2 h 9"/>
                  <a:gd name="T36" fmla="*/ 2 w 115"/>
                  <a:gd name="T37" fmla="*/ 2 h 9"/>
                  <a:gd name="T38" fmla="*/ 2 w 115"/>
                  <a:gd name="T39" fmla="*/ 1 h 9"/>
                  <a:gd name="T40" fmla="*/ 2 w 115"/>
                  <a:gd name="T41" fmla="*/ 0 h 9"/>
                  <a:gd name="T42" fmla="*/ 2 w 115"/>
                  <a:gd name="T43" fmla="*/ 0 h 9"/>
                  <a:gd name="T44" fmla="*/ 2 w 115"/>
                  <a:gd name="T45" fmla="*/ 0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15"/>
                  <a:gd name="T70" fmla="*/ 0 h 9"/>
                  <a:gd name="T71" fmla="*/ 115 w 115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15" h="9">
                    <a:moveTo>
                      <a:pt x="110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0" y="5"/>
                    </a:lnTo>
                    <a:lnTo>
                      <a:pt x="1" y="8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110" y="9"/>
                    </a:lnTo>
                    <a:lnTo>
                      <a:pt x="111" y="9"/>
                    </a:lnTo>
                    <a:lnTo>
                      <a:pt x="114" y="8"/>
                    </a:lnTo>
                    <a:lnTo>
                      <a:pt x="115" y="5"/>
                    </a:lnTo>
                    <a:lnTo>
                      <a:pt x="115" y="4"/>
                    </a:lnTo>
                    <a:lnTo>
                      <a:pt x="115" y="3"/>
                    </a:lnTo>
                    <a:lnTo>
                      <a:pt x="114" y="1"/>
                    </a:lnTo>
                    <a:lnTo>
                      <a:pt x="111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rgbClr val="F6C67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  <p:sp>
          <p:nvSpPr>
            <p:cNvPr id="131079" name="Oval 11">
              <a:extLst>
                <a:ext uri="{FF2B5EF4-FFF2-40B4-BE49-F238E27FC236}">
                  <a16:creationId xmlns:a16="http://schemas.microsoft.com/office/drawing/2014/main" id="{7F7C150B-4634-451E-B3F9-DFD16C1D4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0" y="3574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lIns="90000" tIns="46800" rIns="90000" bIns="46800" anchor="ctr"/>
            <a:lstStyle>
              <a:lvl1pPr>
                <a:spcBef>
                  <a:spcPct val="20000"/>
                </a:spcBef>
                <a:buClr>
                  <a:srgbClr val="D50B0B"/>
                </a:buClr>
                <a:buSzPct val="80000"/>
                <a:buFont typeface="Wingdings" panose="05000000000000000000" pitchFamily="2" charset="2"/>
                <a:buChar char="u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-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endParaRPr lang="zh-TW" altLang="en-US" sz="240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</p:grpSp>
    </p:spTree>
  </p:cSld>
  <p:clrMapOvr>
    <a:masterClrMapping/>
  </p:clrMapOvr>
  <p:transition>
    <p:dissolv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C7EADAE1-2AF5-41D2-8E64-8F945184A9E3}"/>
              </a:ext>
            </a:extLst>
          </p:cNvPr>
          <p:cNvGrpSpPr>
            <a:grpSpLocks/>
          </p:cNvGrpSpPr>
          <p:nvPr/>
        </p:nvGrpSpPr>
        <p:grpSpPr bwMode="auto">
          <a:xfrm>
            <a:off x="2000250" y="857250"/>
            <a:ext cx="5143500" cy="5133975"/>
            <a:chOff x="2667000" y="1"/>
            <a:chExt cx="6858000" cy="6845127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5892BAA-0670-427C-B1D9-10AC403BA361}"/>
                </a:ext>
              </a:extLst>
            </p:cNvPr>
            <p:cNvSpPr/>
            <p:nvPr/>
          </p:nvSpPr>
          <p:spPr>
            <a:xfrm>
              <a:off x="2667000" y="1"/>
              <a:ext cx="6858000" cy="6845127"/>
            </a:xfrm>
            <a:custGeom>
              <a:avLst/>
              <a:gdLst>
                <a:gd name="connsiteX0" fmla="*/ 6430147 w 6858000"/>
                <a:gd name="connsiteY0" fmla="*/ 1771506 h 6845127"/>
                <a:gd name="connsiteX1" fmla="*/ 6444138 w 6858000"/>
                <a:gd name="connsiteY1" fmla="*/ 1794535 h 6845127"/>
                <a:gd name="connsiteX2" fmla="*/ 6858000 w 6858000"/>
                <a:gd name="connsiteY2" fmla="*/ 3429000 h 6845127"/>
                <a:gd name="connsiteX3" fmla="*/ 3779596 w 6858000"/>
                <a:gd name="connsiteY3" fmla="*/ 6840297 h 6845127"/>
                <a:gd name="connsiteX4" fmla="*/ 3716079 w 6858000"/>
                <a:gd name="connsiteY4" fmla="*/ 6845127 h 6845127"/>
                <a:gd name="connsiteX5" fmla="*/ 3716079 w 6858000"/>
                <a:gd name="connsiteY5" fmla="*/ 6242743 h 6845127"/>
                <a:gd name="connsiteX6" fmla="*/ 3718171 w 6858000"/>
                <a:gd name="connsiteY6" fmla="*/ 6242637 h 6845127"/>
                <a:gd name="connsiteX7" fmla="*/ 6257239 w 6858000"/>
                <a:gd name="connsiteY7" fmla="*/ 3429000 h 6845127"/>
                <a:gd name="connsiteX8" fmla="*/ 5915886 w 6858000"/>
                <a:gd name="connsiteY8" fmla="*/ 2080894 h 6845127"/>
                <a:gd name="connsiteX9" fmla="*/ 5910273 w 6858000"/>
                <a:gd name="connsiteY9" fmla="*/ 2071655 h 6845127"/>
                <a:gd name="connsiteX10" fmla="*/ 427853 w 6858000"/>
                <a:gd name="connsiteY10" fmla="*/ 1771506 h 6845127"/>
                <a:gd name="connsiteX11" fmla="*/ 947727 w 6858000"/>
                <a:gd name="connsiteY11" fmla="*/ 2071655 h 6845127"/>
                <a:gd name="connsiteX12" fmla="*/ 942115 w 6858000"/>
                <a:gd name="connsiteY12" fmla="*/ 2080894 h 6845127"/>
                <a:gd name="connsiteX13" fmla="*/ 600761 w 6858000"/>
                <a:gd name="connsiteY13" fmla="*/ 3429000 h 6845127"/>
                <a:gd name="connsiteX14" fmla="*/ 3139829 w 6858000"/>
                <a:gd name="connsiteY14" fmla="*/ 6242637 h 6845127"/>
                <a:gd name="connsiteX15" fmla="*/ 3141921 w 6858000"/>
                <a:gd name="connsiteY15" fmla="*/ 6242743 h 6845127"/>
                <a:gd name="connsiteX16" fmla="*/ 3141921 w 6858000"/>
                <a:gd name="connsiteY16" fmla="*/ 6845127 h 6845127"/>
                <a:gd name="connsiteX17" fmla="*/ 3078405 w 6858000"/>
                <a:gd name="connsiteY17" fmla="*/ 6840297 h 6845127"/>
                <a:gd name="connsiteX18" fmla="*/ 0 w 6858000"/>
                <a:gd name="connsiteY18" fmla="*/ 3429000 h 6845127"/>
                <a:gd name="connsiteX19" fmla="*/ 413862 w 6858000"/>
                <a:gd name="connsiteY19" fmla="*/ 1794535 h 6845127"/>
                <a:gd name="connsiteX20" fmla="*/ 3429000 w 6858000"/>
                <a:gd name="connsiteY20" fmla="*/ 0 h 6845127"/>
                <a:gd name="connsiteX21" fmla="*/ 6074983 w 6858000"/>
                <a:gd name="connsiteY21" fmla="*/ 1247838 h 6845127"/>
                <a:gd name="connsiteX22" fmla="*/ 6109319 w 6858000"/>
                <a:gd name="connsiteY22" fmla="*/ 1293755 h 6845127"/>
                <a:gd name="connsiteX23" fmla="*/ 5582347 w 6858000"/>
                <a:gd name="connsiteY23" fmla="*/ 1598003 h 6845127"/>
                <a:gd name="connsiteX24" fmla="*/ 5428867 w 6858000"/>
                <a:gd name="connsiteY24" fmla="*/ 1429133 h 6845127"/>
                <a:gd name="connsiteX25" fmla="*/ 3429000 w 6858000"/>
                <a:gd name="connsiteY25" fmla="*/ 600761 h 6845127"/>
                <a:gd name="connsiteX26" fmla="*/ 1429133 w 6858000"/>
                <a:gd name="connsiteY26" fmla="*/ 1429133 h 6845127"/>
                <a:gd name="connsiteX27" fmla="*/ 1275654 w 6858000"/>
                <a:gd name="connsiteY27" fmla="*/ 1598003 h 6845127"/>
                <a:gd name="connsiteX28" fmla="*/ 748681 w 6858000"/>
                <a:gd name="connsiteY28" fmla="*/ 1293755 h 6845127"/>
                <a:gd name="connsiteX29" fmla="*/ 783017 w 6858000"/>
                <a:gd name="connsiteY29" fmla="*/ 1247838 h 6845127"/>
                <a:gd name="connsiteX30" fmla="*/ 3429000 w 6858000"/>
                <a:gd name="connsiteY30" fmla="*/ 0 h 6845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858000" h="6845127">
                  <a:moveTo>
                    <a:pt x="6430147" y="1771506"/>
                  </a:moveTo>
                  <a:lnTo>
                    <a:pt x="6444138" y="1794535"/>
                  </a:lnTo>
                  <a:cubicBezTo>
                    <a:pt x="6708077" y="2280402"/>
                    <a:pt x="6858000" y="2837193"/>
                    <a:pt x="6858000" y="3429000"/>
                  </a:cubicBezTo>
                  <a:cubicBezTo>
                    <a:pt x="6858000" y="5204423"/>
                    <a:pt x="5508689" y="6664698"/>
                    <a:pt x="3779596" y="6840297"/>
                  </a:cubicBezTo>
                  <a:lnTo>
                    <a:pt x="3716079" y="6845127"/>
                  </a:lnTo>
                  <a:lnTo>
                    <a:pt x="3716079" y="6242743"/>
                  </a:lnTo>
                  <a:lnTo>
                    <a:pt x="3718171" y="6242637"/>
                  </a:lnTo>
                  <a:cubicBezTo>
                    <a:pt x="5144328" y="6097803"/>
                    <a:pt x="6257239" y="4893369"/>
                    <a:pt x="6257239" y="3429000"/>
                  </a:cubicBezTo>
                  <a:cubicBezTo>
                    <a:pt x="6257239" y="2940877"/>
                    <a:pt x="6133582" y="2481636"/>
                    <a:pt x="5915886" y="2080894"/>
                  </a:cubicBezTo>
                  <a:lnTo>
                    <a:pt x="5910273" y="2071655"/>
                  </a:lnTo>
                  <a:close/>
                  <a:moveTo>
                    <a:pt x="427853" y="1771506"/>
                  </a:moveTo>
                  <a:lnTo>
                    <a:pt x="947727" y="2071655"/>
                  </a:lnTo>
                  <a:lnTo>
                    <a:pt x="942115" y="2080894"/>
                  </a:lnTo>
                  <a:cubicBezTo>
                    <a:pt x="724418" y="2481636"/>
                    <a:pt x="600761" y="2940877"/>
                    <a:pt x="600761" y="3429000"/>
                  </a:cubicBezTo>
                  <a:cubicBezTo>
                    <a:pt x="600761" y="4893369"/>
                    <a:pt x="1713673" y="6097803"/>
                    <a:pt x="3139829" y="6242637"/>
                  </a:cubicBezTo>
                  <a:lnTo>
                    <a:pt x="3141921" y="6242743"/>
                  </a:lnTo>
                  <a:lnTo>
                    <a:pt x="3141921" y="6845127"/>
                  </a:lnTo>
                  <a:lnTo>
                    <a:pt x="3078405" y="6840297"/>
                  </a:lnTo>
                  <a:cubicBezTo>
                    <a:pt x="1349311" y="6664698"/>
                    <a:pt x="0" y="5204423"/>
                    <a:pt x="0" y="3429000"/>
                  </a:cubicBezTo>
                  <a:cubicBezTo>
                    <a:pt x="0" y="2837193"/>
                    <a:pt x="149924" y="2280402"/>
                    <a:pt x="413862" y="1794535"/>
                  </a:cubicBezTo>
                  <a:close/>
                  <a:moveTo>
                    <a:pt x="3429000" y="0"/>
                  </a:moveTo>
                  <a:cubicBezTo>
                    <a:pt x="4494254" y="0"/>
                    <a:pt x="5446054" y="485752"/>
                    <a:pt x="6074983" y="1247838"/>
                  </a:cubicBezTo>
                  <a:lnTo>
                    <a:pt x="6109319" y="1293755"/>
                  </a:lnTo>
                  <a:lnTo>
                    <a:pt x="5582347" y="1598003"/>
                  </a:lnTo>
                  <a:lnTo>
                    <a:pt x="5428867" y="1429133"/>
                  </a:lnTo>
                  <a:cubicBezTo>
                    <a:pt x="4917057" y="917323"/>
                    <a:pt x="4209997" y="600761"/>
                    <a:pt x="3429000" y="600761"/>
                  </a:cubicBezTo>
                  <a:cubicBezTo>
                    <a:pt x="2648004" y="600761"/>
                    <a:pt x="1940944" y="917323"/>
                    <a:pt x="1429133" y="1429133"/>
                  </a:cubicBezTo>
                  <a:lnTo>
                    <a:pt x="1275654" y="1598003"/>
                  </a:lnTo>
                  <a:lnTo>
                    <a:pt x="748681" y="1293755"/>
                  </a:lnTo>
                  <a:lnTo>
                    <a:pt x="783017" y="1247838"/>
                  </a:lnTo>
                  <a:cubicBezTo>
                    <a:pt x="1411946" y="485752"/>
                    <a:pt x="2363747" y="0"/>
                    <a:pt x="3429000" y="0"/>
                  </a:cubicBezTo>
                  <a:close/>
                </a:path>
              </a:pathLst>
            </a:custGeom>
            <a:solidFill>
              <a:srgbClr val="FF0000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schemeClr val="tx1"/>
                </a:solidFill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0D81AA3-559C-432A-9928-DABD0C524F2B}"/>
                </a:ext>
              </a:extLst>
            </p:cNvPr>
            <p:cNvSpPr txBox="1"/>
            <p:nvPr/>
          </p:nvSpPr>
          <p:spPr>
            <a:xfrm rot="4558717">
              <a:off x="3032760" y="365760"/>
              <a:ext cx="6126480" cy="6126480"/>
            </a:xfrm>
            <a:prstGeom prst="rect">
              <a:avLst/>
            </a:prstGeom>
            <a:noFill/>
          </p:spPr>
          <p:txBody>
            <a:bodyPr spcFirstLastPara="1" wrap="none">
              <a:prstTxWarp prst="textCircle">
                <a:avLst>
                  <a:gd name="adj" fmla="val 11296177"/>
                </a:avLst>
              </a:prstTxWarp>
              <a:spAutoFit/>
            </a:bodyPr>
            <a:lstStyle/>
            <a:p>
              <a:pPr>
                <a:defRPr/>
              </a:pPr>
              <a:r>
                <a:rPr lang="en-US" sz="1350">
                  <a:solidFill>
                    <a:schemeClr val="bg1"/>
                  </a:solidFill>
                  <a:latin typeface="Arial Black" panose="020B0A04020102020204" pitchFamily="34" charset="0"/>
                </a:rPr>
                <a:t>Asking Question                          </a:t>
              </a:r>
              <a:r>
                <a:rPr lang="en-US" sz="135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Accountability     Initiative     Risk-taking                                      Servant </a:t>
              </a:r>
              <a:r>
                <a:rPr lang="en-US" sz="1350" dirty="0" err="1">
                  <a:solidFill>
                    <a:schemeClr val="bg1"/>
                  </a:solidFill>
                  <a:latin typeface="Arial Black" panose="020B0A04020102020204" pitchFamily="34" charset="0"/>
                </a:rPr>
                <a:t>Leardership</a:t>
              </a:r>
              <a:endParaRPr lang="en-US" sz="135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DDF611B-5043-4043-9782-F72A77B05579}"/>
              </a:ext>
            </a:extLst>
          </p:cNvPr>
          <p:cNvGrpSpPr>
            <a:grpSpLocks/>
          </p:cNvGrpSpPr>
          <p:nvPr/>
        </p:nvGrpSpPr>
        <p:grpSpPr bwMode="auto">
          <a:xfrm>
            <a:off x="2514600" y="1371600"/>
            <a:ext cx="4114800" cy="4114800"/>
            <a:chOff x="3352800" y="685800"/>
            <a:chExt cx="5486400" cy="5486400"/>
          </a:xfrm>
        </p:grpSpPr>
        <p:sp>
          <p:nvSpPr>
            <p:cNvPr id="22" name="Circle: Hollow 21">
              <a:extLst>
                <a:ext uri="{FF2B5EF4-FFF2-40B4-BE49-F238E27FC236}">
                  <a16:creationId xmlns:a16="http://schemas.microsoft.com/office/drawing/2014/main" id="{51B3B183-81DE-4B11-BD5A-FDC775938854}"/>
                </a:ext>
              </a:extLst>
            </p:cNvPr>
            <p:cNvSpPr/>
            <p:nvPr/>
          </p:nvSpPr>
          <p:spPr>
            <a:xfrm>
              <a:off x="3352800" y="685800"/>
              <a:ext cx="5486400" cy="5486400"/>
            </a:xfrm>
            <a:prstGeom prst="donut">
              <a:avLst>
                <a:gd name="adj" fmla="val 7867"/>
              </a:avLst>
            </a:prstGeom>
            <a:solidFill>
              <a:schemeClr val="bg1">
                <a:lumMod val="85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schemeClr val="tx1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F58BEAB-5108-4B35-A53C-1FF8C4691FE3}"/>
                </a:ext>
              </a:extLst>
            </p:cNvPr>
            <p:cNvSpPr txBox="1"/>
            <p:nvPr/>
          </p:nvSpPr>
          <p:spPr>
            <a:xfrm>
              <a:off x="3627120" y="960120"/>
              <a:ext cx="4937760" cy="49377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>
              <a:prstTxWarp prst="textCircl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zh-TW" altLang="en-US" sz="1600" b="1" dirty="0">
                  <a:latin typeface="Arial Black" panose="020B0A04020102020204" pitchFamily="34" charset="0"/>
                </a:rPr>
                <a:t>正向                       積極</a:t>
              </a:r>
              <a:r>
                <a:rPr lang="zh-TW" altLang="en-US" sz="1275" dirty="0">
                  <a:latin typeface="Arial Black" panose="020B0A04020102020204" pitchFamily="34" charset="0"/>
                </a:rPr>
                <a:t>                              </a:t>
              </a:r>
              <a:r>
                <a:rPr lang="zh-TW" altLang="en-US" sz="1600" b="1" dirty="0">
                  <a:latin typeface="Arial Black" panose="020B0A04020102020204" pitchFamily="34" charset="0"/>
                </a:rPr>
                <a:t>堅持  </a:t>
              </a:r>
              <a:r>
                <a:rPr lang="zh-TW" altLang="en-US" sz="1275" dirty="0">
                  <a:latin typeface="Arial Black" panose="020B0A04020102020204" pitchFamily="34" charset="0"/>
                </a:rPr>
                <a:t>                            </a:t>
              </a:r>
              <a:r>
                <a:rPr lang="zh-TW" altLang="en-US" sz="1600" b="1" dirty="0">
                  <a:latin typeface="Arial Black" panose="020B0A04020102020204" pitchFamily="34" charset="0"/>
                </a:rPr>
                <a:t>永不放棄                    </a:t>
              </a:r>
              <a:r>
                <a:rPr lang="en-US" sz="1600" b="1" dirty="0">
                  <a:latin typeface="Arial Black" panose="020B0A04020102020204" pitchFamily="34" charset="0"/>
                </a:rPr>
                <a:t> </a:t>
              </a:r>
              <a:r>
                <a:rPr lang="zh-TW" altLang="en-US" sz="1600" b="1" dirty="0">
                  <a:latin typeface="Arial Black" panose="020B0A04020102020204" pitchFamily="34" charset="0"/>
                </a:rPr>
                <a:t>    </a:t>
              </a:r>
              <a:r>
                <a:rPr lang="en-US" sz="1600" b="1" dirty="0">
                  <a:latin typeface="Arial Black" panose="020B0A04020102020204" pitchFamily="34" charset="0"/>
                </a:rPr>
                <a:t>  </a:t>
              </a:r>
              <a:r>
                <a:rPr lang="en-US" sz="1275" dirty="0">
                  <a:latin typeface="Arial Black" panose="020B0A04020102020204" pitchFamily="34" charset="0"/>
                </a:rPr>
                <a:t>Keep the promise      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BBA8D3A-914E-4E95-A312-2308C0563152}"/>
              </a:ext>
            </a:extLst>
          </p:cNvPr>
          <p:cNvGrpSpPr>
            <a:grpSpLocks/>
          </p:cNvGrpSpPr>
          <p:nvPr/>
        </p:nvGrpSpPr>
        <p:grpSpPr bwMode="auto">
          <a:xfrm>
            <a:off x="3113088" y="1782763"/>
            <a:ext cx="2947987" cy="3292475"/>
            <a:chOff x="4149975" y="1234440"/>
            <a:chExt cx="3931920" cy="4389120"/>
          </a:xfrm>
        </p:grpSpPr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F5105279-3803-403D-B5F2-9B1068AA11E4}"/>
                </a:ext>
              </a:extLst>
            </p:cNvPr>
            <p:cNvSpPr/>
            <p:nvPr/>
          </p:nvSpPr>
          <p:spPr>
            <a:xfrm>
              <a:off x="4213496" y="1234440"/>
              <a:ext cx="3764650" cy="4389120"/>
            </a:xfrm>
            <a:custGeom>
              <a:avLst/>
              <a:gdLst>
                <a:gd name="connsiteX0" fmla="*/ 0 w 3765963"/>
                <a:gd name="connsiteY0" fmla="*/ 3317499 h 4389120"/>
                <a:gd name="connsiteX1" fmla="*/ 411765 w 3765963"/>
                <a:gd name="connsiteY1" fmla="*/ 3317499 h 4389120"/>
                <a:gd name="connsiteX2" fmla="*/ 453321 w 3765963"/>
                <a:gd name="connsiteY2" fmla="*/ 3373072 h 4389120"/>
                <a:gd name="connsiteX3" fmla="*/ 1882981 w 3765963"/>
                <a:gd name="connsiteY3" fmla="*/ 4047295 h 4389120"/>
                <a:gd name="connsiteX4" fmla="*/ 3312642 w 3765963"/>
                <a:gd name="connsiteY4" fmla="*/ 3373072 h 4389120"/>
                <a:gd name="connsiteX5" fmla="*/ 3354198 w 3765963"/>
                <a:gd name="connsiteY5" fmla="*/ 3317499 h 4389120"/>
                <a:gd name="connsiteX6" fmla="*/ 3765963 w 3765963"/>
                <a:gd name="connsiteY6" fmla="*/ 3317499 h 4389120"/>
                <a:gd name="connsiteX7" fmla="*/ 3702745 w 3765963"/>
                <a:gd name="connsiteY7" fmla="*/ 3421560 h 4389120"/>
                <a:gd name="connsiteX8" fmla="*/ 1882981 w 3765963"/>
                <a:gd name="connsiteY8" fmla="*/ 4389120 h 4389120"/>
                <a:gd name="connsiteX9" fmla="*/ 63218 w 3765963"/>
                <a:gd name="connsiteY9" fmla="*/ 3421560 h 4389120"/>
                <a:gd name="connsiteX10" fmla="*/ 1882981 w 3765963"/>
                <a:gd name="connsiteY10" fmla="*/ 0 h 4389120"/>
                <a:gd name="connsiteX11" fmla="*/ 3702745 w 3765963"/>
                <a:gd name="connsiteY11" fmla="*/ 967561 h 4389120"/>
                <a:gd name="connsiteX12" fmla="*/ 3765963 w 3765963"/>
                <a:gd name="connsiteY12" fmla="*/ 1071621 h 4389120"/>
                <a:gd name="connsiteX13" fmla="*/ 3354198 w 3765963"/>
                <a:gd name="connsiteY13" fmla="*/ 1071621 h 4389120"/>
                <a:gd name="connsiteX14" fmla="*/ 3312642 w 3765963"/>
                <a:gd name="connsiteY14" fmla="*/ 1016049 h 4389120"/>
                <a:gd name="connsiteX15" fmla="*/ 1882981 w 3765963"/>
                <a:gd name="connsiteY15" fmla="*/ 341825 h 4389120"/>
                <a:gd name="connsiteX16" fmla="*/ 453321 w 3765963"/>
                <a:gd name="connsiteY16" fmla="*/ 1016049 h 4389120"/>
                <a:gd name="connsiteX17" fmla="*/ 411765 w 3765963"/>
                <a:gd name="connsiteY17" fmla="*/ 1071621 h 4389120"/>
                <a:gd name="connsiteX18" fmla="*/ 0 w 3765963"/>
                <a:gd name="connsiteY18" fmla="*/ 1071621 h 4389120"/>
                <a:gd name="connsiteX19" fmla="*/ 63218 w 3765963"/>
                <a:gd name="connsiteY19" fmla="*/ 967561 h 4389120"/>
                <a:gd name="connsiteX20" fmla="*/ 1882981 w 3765963"/>
                <a:gd name="connsiteY20" fmla="*/ 0 h 4389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765963" h="4389120">
                  <a:moveTo>
                    <a:pt x="0" y="3317499"/>
                  </a:moveTo>
                  <a:lnTo>
                    <a:pt x="411765" y="3317499"/>
                  </a:lnTo>
                  <a:lnTo>
                    <a:pt x="453321" y="3373072"/>
                  </a:lnTo>
                  <a:cubicBezTo>
                    <a:pt x="793140" y="3784837"/>
                    <a:pt x="1307411" y="4047295"/>
                    <a:pt x="1882981" y="4047295"/>
                  </a:cubicBezTo>
                  <a:cubicBezTo>
                    <a:pt x="2458552" y="4047295"/>
                    <a:pt x="2972823" y="3784837"/>
                    <a:pt x="3312642" y="3373072"/>
                  </a:cubicBezTo>
                  <a:lnTo>
                    <a:pt x="3354198" y="3317499"/>
                  </a:lnTo>
                  <a:lnTo>
                    <a:pt x="3765963" y="3317499"/>
                  </a:lnTo>
                  <a:lnTo>
                    <a:pt x="3702745" y="3421560"/>
                  </a:lnTo>
                  <a:cubicBezTo>
                    <a:pt x="3308367" y="4005316"/>
                    <a:pt x="2640495" y="4389120"/>
                    <a:pt x="1882981" y="4389120"/>
                  </a:cubicBezTo>
                  <a:cubicBezTo>
                    <a:pt x="1125468" y="4389120"/>
                    <a:pt x="457596" y="4005316"/>
                    <a:pt x="63218" y="3421560"/>
                  </a:cubicBezTo>
                  <a:close/>
                  <a:moveTo>
                    <a:pt x="1882981" y="0"/>
                  </a:moveTo>
                  <a:cubicBezTo>
                    <a:pt x="2640495" y="0"/>
                    <a:pt x="3308367" y="383804"/>
                    <a:pt x="3702745" y="967561"/>
                  </a:cubicBezTo>
                  <a:lnTo>
                    <a:pt x="3765963" y="1071621"/>
                  </a:lnTo>
                  <a:lnTo>
                    <a:pt x="3354198" y="1071621"/>
                  </a:lnTo>
                  <a:lnTo>
                    <a:pt x="3312642" y="1016049"/>
                  </a:lnTo>
                  <a:cubicBezTo>
                    <a:pt x="2972823" y="604283"/>
                    <a:pt x="2458552" y="341825"/>
                    <a:pt x="1882981" y="341825"/>
                  </a:cubicBezTo>
                  <a:cubicBezTo>
                    <a:pt x="1307411" y="341825"/>
                    <a:pt x="793140" y="604283"/>
                    <a:pt x="453321" y="1016049"/>
                  </a:cubicBezTo>
                  <a:lnTo>
                    <a:pt x="411765" y="1071621"/>
                  </a:lnTo>
                  <a:lnTo>
                    <a:pt x="0" y="1071621"/>
                  </a:lnTo>
                  <a:lnTo>
                    <a:pt x="63218" y="967561"/>
                  </a:lnTo>
                  <a:cubicBezTo>
                    <a:pt x="457596" y="383804"/>
                    <a:pt x="1125468" y="0"/>
                    <a:pt x="1882981" y="0"/>
                  </a:cubicBezTo>
                  <a:close/>
                </a:path>
              </a:pathLst>
            </a:custGeom>
            <a:solidFill>
              <a:schemeClr val="tx1"/>
            </a:solidFill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schemeClr val="tx1"/>
                </a:solidFill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B64925FE-3A4D-4B2F-B98C-BFB0EFFDE175}"/>
                </a:ext>
              </a:extLst>
            </p:cNvPr>
            <p:cNvSpPr txBox="1"/>
            <p:nvPr/>
          </p:nvSpPr>
          <p:spPr>
            <a:xfrm rot="3082057">
              <a:off x="4149975" y="1456607"/>
              <a:ext cx="3931920" cy="3931920"/>
            </a:xfrm>
            <a:prstGeom prst="rect">
              <a:avLst/>
            </a:prstGeom>
            <a:noFill/>
          </p:spPr>
          <p:txBody>
            <a:bodyPr spcFirstLastPara="1" wrap="none">
              <a:prstTxWarp prst="textCircle">
                <a:avLst/>
              </a:prstTxWarp>
              <a:spAutoFit/>
            </a:bodyPr>
            <a:lstStyle/>
            <a:p>
              <a:pPr>
                <a:defRPr/>
              </a:pPr>
              <a:r>
                <a:rPr lang="en-US" sz="135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Voice of your heart                                                     Good and Happy Life</a:t>
              </a:r>
            </a:p>
          </p:txBody>
        </p:sp>
      </p:grpSp>
      <p:sp>
        <p:nvSpPr>
          <p:cNvPr id="54" name="Circle: Hollow 53">
            <a:extLst>
              <a:ext uri="{FF2B5EF4-FFF2-40B4-BE49-F238E27FC236}">
                <a16:creationId xmlns:a16="http://schemas.microsoft.com/office/drawing/2014/main" id="{23481329-7588-43DC-BABC-48DA3D70F019}"/>
              </a:ext>
            </a:extLst>
          </p:cNvPr>
          <p:cNvSpPr/>
          <p:nvPr/>
        </p:nvSpPr>
        <p:spPr>
          <a:xfrm>
            <a:off x="3268663" y="2125663"/>
            <a:ext cx="2606675" cy="2606675"/>
          </a:xfrm>
          <a:prstGeom prst="donut">
            <a:avLst>
              <a:gd name="adj" fmla="val 9742"/>
            </a:avLst>
          </a:prstGeom>
          <a:solidFill>
            <a:schemeClr val="bg1">
              <a:lumMod val="8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>
              <a:solidFill>
                <a:schemeClr val="tx1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C304D74-B8FC-4308-B33F-C13DA5F3E72E}"/>
              </a:ext>
            </a:extLst>
          </p:cNvPr>
          <p:cNvSpPr txBox="1"/>
          <p:nvPr/>
        </p:nvSpPr>
        <p:spPr>
          <a:xfrm rot="2700000">
            <a:off x="3440430" y="2297430"/>
            <a:ext cx="2263140" cy="2263140"/>
          </a:xfrm>
          <a:prstGeom prst="rect">
            <a:avLst/>
          </a:prstGeom>
          <a:noFill/>
          <a:ln>
            <a:noFill/>
          </a:ln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>
              <a:defRPr/>
            </a:pPr>
            <a:r>
              <a:rPr lang="en-US" sz="1350" dirty="0">
                <a:latin typeface="Arial Black" panose="020B0A04020102020204" pitchFamily="34" charset="0"/>
              </a:rPr>
              <a:t>Right Career Development Plan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FF7E766-A865-47B6-B93C-92963A1E1556}"/>
              </a:ext>
            </a:extLst>
          </p:cNvPr>
          <p:cNvSpPr/>
          <p:nvPr/>
        </p:nvSpPr>
        <p:spPr bwMode="auto">
          <a:xfrm>
            <a:off x="3563888" y="2420888"/>
            <a:ext cx="2016224" cy="2016224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/>
              <a:t>業務人員</a:t>
            </a:r>
            <a:endParaRPr lang="en-US" altLang="zh-TW" b="1" dirty="0"/>
          </a:p>
          <a:p>
            <a:pPr algn="ctr">
              <a:defRPr/>
            </a:pPr>
            <a:r>
              <a:rPr lang="zh-TW" altLang="en-US" b="1" dirty="0"/>
              <a:t>生涯規劃</a:t>
            </a:r>
            <a:endParaRPr lang="en-US" altLang="zh-TW" b="1" dirty="0"/>
          </a:p>
          <a:p>
            <a:pPr algn="ctr">
              <a:defRPr/>
            </a:pPr>
            <a:endParaRPr lang="en-US" sz="1350" dirty="0"/>
          </a:p>
        </p:txBody>
      </p:sp>
      <p:pic>
        <p:nvPicPr>
          <p:cNvPr id="5" name="圖片 4" descr="一張含有 豬, 美工圖案, 設計, 圖解 的圖片&#10;&#10;AI 產生的內容可能不正確。">
            <a:extLst>
              <a:ext uri="{FF2B5EF4-FFF2-40B4-BE49-F238E27FC236}">
                <a16:creationId xmlns:a16="http://schemas.microsoft.com/office/drawing/2014/main" id="{4F3FDF39-EC14-6568-8581-D07CC6FE3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749379"/>
            <a:ext cx="577776" cy="543717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7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esen~2">
  <a:themeElements>
    <a:clrScheme name="Presen~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~2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細明體" pitchFamily="49" charset="-120"/>
            <a:ea typeface="細明體" pitchFamily="49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細明體" pitchFamily="49" charset="-120"/>
            <a:ea typeface="細明體" pitchFamily="49" charset="-120"/>
          </a:defRPr>
        </a:defPPr>
      </a:lstStyle>
    </a:lnDef>
  </a:objectDefaults>
  <a:extraClrSchemeLst>
    <a:extraClrScheme>
      <a:clrScheme name="Presen~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~2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~2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~2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~2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~2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~2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C:\97\POWERPNT\PRESEN~2.PPT</Template>
  <TotalTime>2113</TotalTime>
  <Pages>13</Pages>
  <Words>3173</Words>
  <Application>Microsoft Office PowerPoint</Application>
  <PresentationFormat>如螢幕大小 (4:3)</PresentationFormat>
  <Paragraphs>543</Paragraphs>
  <Slides>71</Slides>
  <Notes>68</Notes>
  <HiddenSlides>0</HiddenSlides>
  <MMClips>0</MMClips>
  <ScaleCrop>false</ScaleCrop>
  <HeadingPairs>
    <vt:vector size="8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3</vt:i4>
      </vt:variant>
      <vt:variant>
        <vt:lpstr>投影片標題</vt:lpstr>
      </vt:variant>
      <vt:variant>
        <vt:i4>71</vt:i4>
      </vt:variant>
    </vt:vector>
  </HeadingPairs>
  <TitlesOfParts>
    <vt:vector size="90" baseType="lpstr">
      <vt:lpstr>微軟正黑體</vt:lpstr>
      <vt:lpstr>新細明體</vt:lpstr>
      <vt:lpstr>細明體</vt:lpstr>
      <vt:lpstr>華康仿宋體W4</vt:lpstr>
      <vt:lpstr>華康儷雅宋</vt:lpstr>
      <vt:lpstr>華康隸書體W5</vt:lpstr>
      <vt:lpstr>超研澤空疊圓</vt:lpstr>
      <vt:lpstr>Arial</vt:lpstr>
      <vt:lpstr>Arial Black</vt:lpstr>
      <vt:lpstr>Calibri</vt:lpstr>
      <vt:lpstr>Comic Sans MS</vt:lpstr>
      <vt:lpstr>Courier New</vt:lpstr>
      <vt:lpstr>Segoe UI Emoji</vt:lpstr>
      <vt:lpstr>Times New Roman</vt:lpstr>
      <vt:lpstr>Wingdings</vt:lpstr>
      <vt:lpstr>Presen~2</vt:lpstr>
      <vt:lpstr>美工圖案</vt:lpstr>
      <vt:lpstr>多媒體項目</vt:lpstr>
      <vt:lpstr>Document</vt:lpstr>
      <vt:lpstr>PowerPoint 簡報</vt:lpstr>
      <vt:lpstr>  </vt:lpstr>
      <vt:lpstr>業務員的角色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人生追求的是甚麼?   一輩子 事業成功; 好名聲  有錢有閒, 健康快樂, 幸福平安, 豐富; 充實;自在地過一生   進而 - 生命成功 ; 利他   </vt:lpstr>
      <vt:lpstr>人生旅程三階段</vt:lpstr>
      <vt:lpstr>PowerPoint 簡報</vt:lpstr>
      <vt:lpstr>《青春》</vt:lpstr>
      <vt:lpstr>上班好呢? 還是創業好呢?</vt:lpstr>
      <vt:lpstr>上班好呢? 還是創業好呢?</vt:lpstr>
      <vt:lpstr>真正富有的人 須具有-</vt:lpstr>
      <vt:lpstr>真正富有的人須具有-</vt:lpstr>
      <vt:lpstr>真正富有的人須具有-</vt:lpstr>
      <vt:lpstr>真正富有的人須具有-</vt:lpstr>
      <vt:lpstr>真正富有的人須具有-</vt:lpstr>
      <vt:lpstr>$$$$$$$$$$$$$$$$$$$$$$$$$$$$$$$$$</vt:lpstr>
      <vt:lpstr>真正富有的人須具有---</vt:lpstr>
      <vt:lpstr>真正富有的人須具有-</vt:lpstr>
      <vt:lpstr>$$$$$$$$$$$$$$$$$$$$</vt:lpstr>
      <vt:lpstr>真正富有的人須具有-</vt:lpstr>
      <vt:lpstr>真正富有的人須具有---</vt:lpstr>
      <vt:lpstr>真正富有的人須具有---</vt:lpstr>
      <vt:lpstr>人生十個理財目標</vt:lpstr>
      <vt:lpstr>上班也可以是事業</vt:lpstr>
      <vt:lpstr>工作時期可分三階段</vt:lpstr>
      <vt:lpstr>新人出頭15招</vt:lpstr>
      <vt:lpstr>新人出頭15招</vt:lpstr>
      <vt:lpstr>新人出頭15招</vt:lpstr>
      <vt:lpstr>25 - 30 青年時期要 ---</vt:lpstr>
      <vt:lpstr>25 - 30 青年時期要 ---</vt:lpstr>
      <vt:lpstr>30 - 55  壯年時期要 ---</vt:lpstr>
      <vt:lpstr>55 - 65 德高望重時期要---</vt:lpstr>
      <vt:lpstr>65--- 退休時期要---</vt:lpstr>
      <vt:lpstr>紅人注意事項</vt:lpstr>
      <vt:lpstr>黑五類 注意事項</vt:lpstr>
      <vt:lpstr>PowerPoint 簡報</vt:lpstr>
      <vt:lpstr>PowerPoint 簡報</vt:lpstr>
      <vt:lpstr>PowerPoint 簡報</vt:lpstr>
      <vt:lpstr>PowerPoint 簡報</vt:lpstr>
      <vt:lpstr>工作態度</vt:lpstr>
      <vt:lpstr>         態度 vs. 能力</vt:lpstr>
      <vt:lpstr>PowerPoint 簡報</vt:lpstr>
      <vt:lpstr>  在自我生命中，加入了  「正向」 「積極」 「堅持」 「永不放棄」 「Keep the promise」 </vt:lpstr>
      <vt:lpstr> </vt:lpstr>
      <vt:lpstr>1.1 x 1.1 x 1.1 x 1.1＝2.85（乘10次）  0.9 x 0.9 x 0.9 x 0.9＝0.31（乘10次）</vt:lpstr>
      <vt:lpstr>  面對壓力  「面對它」 「接受它」 「處理它」 「放下它」</vt:lpstr>
      <vt:lpstr>   靈骨塔 拜訪  </vt:lpstr>
      <vt:lpstr>幸福的秘訣是什麼？    能幫助別人, 就是幸福 </vt:lpstr>
      <vt:lpstr>你的幸福是什麼？ 窮人說：有錢就是幸福。 富人說：有閒就是幸福。 農民說：豐收就是幸福。 殘者說：能走路就是幸福。 盲人說：能看見就是幸福。 員工說：不上班就是幸福。 醫生說：治好病就是幸福。 乞丐說：有飯吃就是幸福。 學生說：考上大學就是幸福。 病人說：能夠活著就是幸福。 業務說 : 有大生意就是幸福。 我    說 : 能滿足 就是幸福。 幸福若是建立在會變化的事物上，那有一天它會成為痛苦。幸福在於調整你的心態。 能幫助別人, 隨遇而安 "知足" 就是幸福。 </vt:lpstr>
      <vt:lpstr>人生的目標   不是只在追求 “ 權利高官 ”“ 金錢財富 ”  應是有錢有閒, 健康快樂, 幸福平安, 豐富充實地過一生, 更進而追求生命的成功。  「能幫助別人, 能快樂; 滿足的生活」就是幸福  所謂「幸福」的企業，能滿足基本生活就是上班族最原始的需求，因此經濟能滿足生活(69.2%)、能實現自己的夢想(33.8%)、擁有穩定工作(29%)都是上班族認為的「幸福」。 </vt:lpstr>
      <vt:lpstr>  </vt:lpstr>
      <vt:lpstr>PowerPoint 簡報</vt:lpstr>
      <vt:lpstr>PowerPoint 簡報</vt:lpstr>
      <vt:lpstr>人生的這本書, 你要怎麼寫呢?   </vt:lpstr>
      <vt:lpstr>您可以回信給James, 如果: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Career Development of salesman</dc:title>
  <dc:subject/>
  <dc:creator>James Wang</dc:creator>
  <cp:keywords/>
  <dc:description/>
  <cp:lastModifiedBy>James Wang</cp:lastModifiedBy>
  <cp:revision>623</cp:revision>
  <cp:lastPrinted>1999-01-11T10:43:25Z</cp:lastPrinted>
  <dcterms:created xsi:type="dcterms:W3CDTF">1996-01-03T20:59:18Z</dcterms:created>
  <dcterms:modified xsi:type="dcterms:W3CDTF">2025-07-14T10:12:01Z</dcterms:modified>
</cp:coreProperties>
</file>